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8" r:id="rId3"/>
    <p:sldId id="264" r:id="rId4"/>
    <p:sldId id="261" r:id="rId5"/>
    <p:sldId id="260" r:id="rId6"/>
    <p:sldId id="262" r:id="rId7"/>
    <p:sldId id="263" r:id="rId8"/>
    <p:sldId id="259" r:id="rId9"/>
  </p:sldIdLst>
  <p:sldSz cx="9144000" cy="6858000" type="screen4x3"/>
  <p:notesSz cx="6805613" cy="9939338"/>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5D5DFF"/>
    <a:srgbClr val="0000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3038" autoAdjust="0"/>
  </p:normalViewPr>
  <p:slideViewPr>
    <p:cSldViewPr>
      <p:cViewPr>
        <p:scale>
          <a:sx n="80" d="100"/>
          <a:sy n="80" d="100"/>
        </p:scale>
        <p:origin x="-1272" y="468"/>
      </p:cViewPr>
      <p:guideLst>
        <p:guide orient="horz" pos="2160"/>
        <p:guide pos="2880"/>
      </p:guideLst>
    </p:cSldViewPr>
  </p:slideViewPr>
  <p:notesTextViewPr>
    <p:cViewPr>
      <p:scale>
        <a:sx n="1" d="1"/>
        <a:sy n="1" d="1"/>
      </p:scale>
      <p:origin x="0" y="0"/>
    </p:cViewPr>
  </p:notesTextViewPr>
  <p:notesViewPr>
    <p:cSldViewPr>
      <p:cViewPr varScale="1">
        <p:scale>
          <a:sx n="73" d="100"/>
          <a:sy n="73" d="100"/>
        </p:scale>
        <p:origin x="-2712" y="-108"/>
      </p:cViewPr>
      <p:guideLst>
        <p:guide orient="horz" pos="3130"/>
        <p:guide pos="2143"/>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9099" cy="496967"/>
          </a:xfrm>
          <a:prstGeom prst="rect">
            <a:avLst/>
          </a:prstGeom>
        </p:spPr>
        <p:txBody>
          <a:bodyPr vert="horz" lIns="91440" tIns="45720" rIns="91440" bIns="45720" rtlCol="0"/>
          <a:lstStyle>
            <a:lvl1pPr algn="l">
              <a:defRPr sz="1200" smtClean="0"/>
            </a:lvl1pPr>
          </a:lstStyle>
          <a:p>
            <a:pPr>
              <a:defRPr/>
            </a:pPr>
            <a:endParaRPr lang="fr-CA" dirty="0"/>
          </a:p>
        </p:txBody>
      </p:sp>
      <p:sp>
        <p:nvSpPr>
          <p:cNvPr id="3" name="Espace réservé de la date 2"/>
          <p:cNvSpPr>
            <a:spLocks noGrp="1"/>
          </p:cNvSpPr>
          <p:nvPr>
            <p:ph type="dt" idx="1"/>
          </p:nvPr>
        </p:nvSpPr>
        <p:spPr>
          <a:xfrm>
            <a:off x="3854939" y="0"/>
            <a:ext cx="2949099" cy="496967"/>
          </a:xfrm>
          <a:prstGeom prst="rect">
            <a:avLst/>
          </a:prstGeom>
        </p:spPr>
        <p:txBody>
          <a:bodyPr vert="horz" lIns="91440" tIns="45720" rIns="91440" bIns="45720" rtlCol="0"/>
          <a:lstStyle>
            <a:lvl1pPr algn="r">
              <a:defRPr sz="1200" smtClean="0"/>
            </a:lvl1pPr>
          </a:lstStyle>
          <a:p>
            <a:pPr>
              <a:defRPr/>
            </a:pPr>
            <a:fld id="{6BA97935-50FC-406A-81CD-A20017B2E558}" type="datetimeFigureOut">
              <a:rPr lang="fr-FR"/>
              <a:pPr>
                <a:defRPr/>
              </a:pPr>
              <a:t>25/07/2012</a:t>
            </a:fld>
            <a:endParaRPr lang="fr-CA" dirty="0"/>
          </a:p>
        </p:txBody>
      </p:sp>
      <p:sp>
        <p:nvSpPr>
          <p:cNvPr id="4" name="Espace réservé de l'image des diapositives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pPr lvl="0"/>
            <a:endParaRPr lang="fr-CA" noProof="0" dirty="0" smtClean="0"/>
          </a:p>
        </p:txBody>
      </p:sp>
      <p:sp>
        <p:nvSpPr>
          <p:cNvPr id="5" name="Espace réservé des commentaires 4"/>
          <p:cNvSpPr>
            <a:spLocks noGrp="1"/>
          </p:cNvSpPr>
          <p:nvPr>
            <p:ph type="body" sz="quarter" idx="3"/>
          </p:nvPr>
        </p:nvSpPr>
        <p:spPr>
          <a:xfrm>
            <a:off x="680562" y="4721186"/>
            <a:ext cx="5444490" cy="4472702"/>
          </a:xfrm>
          <a:prstGeom prst="rect">
            <a:avLst/>
          </a:prstGeom>
        </p:spPr>
        <p:txBody>
          <a:bodyPr vert="horz" lIns="91440" tIns="45720" rIns="91440" bIns="45720" rtlCol="0">
            <a:normAutofit/>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endParaRPr lang="fr-CA" noProof="0" smtClean="0"/>
          </a:p>
        </p:txBody>
      </p:sp>
      <p:sp>
        <p:nvSpPr>
          <p:cNvPr id="6" name="Espace réservé du pied de page 5"/>
          <p:cNvSpPr>
            <a:spLocks noGrp="1"/>
          </p:cNvSpPr>
          <p:nvPr>
            <p:ph type="ftr" sz="quarter" idx="4"/>
          </p:nvPr>
        </p:nvSpPr>
        <p:spPr>
          <a:xfrm>
            <a:off x="0" y="9440646"/>
            <a:ext cx="2949099" cy="496967"/>
          </a:xfrm>
          <a:prstGeom prst="rect">
            <a:avLst/>
          </a:prstGeom>
        </p:spPr>
        <p:txBody>
          <a:bodyPr vert="horz" lIns="91440" tIns="45720" rIns="91440" bIns="45720" rtlCol="0" anchor="b"/>
          <a:lstStyle>
            <a:lvl1pPr algn="l">
              <a:defRPr sz="1200" smtClean="0"/>
            </a:lvl1pPr>
          </a:lstStyle>
          <a:p>
            <a:pPr>
              <a:defRPr/>
            </a:pPr>
            <a:endParaRPr lang="fr-CA" dirty="0"/>
          </a:p>
        </p:txBody>
      </p:sp>
      <p:sp>
        <p:nvSpPr>
          <p:cNvPr id="7" name="Espace réservé du numéro de diapositive 6"/>
          <p:cNvSpPr>
            <a:spLocks noGrp="1"/>
          </p:cNvSpPr>
          <p:nvPr>
            <p:ph type="sldNum" sz="quarter" idx="5"/>
          </p:nvPr>
        </p:nvSpPr>
        <p:spPr>
          <a:xfrm>
            <a:off x="3854939" y="9440646"/>
            <a:ext cx="2949099" cy="496967"/>
          </a:xfrm>
          <a:prstGeom prst="rect">
            <a:avLst/>
          </a:prstGeom>
        </p:spPr>
        <p:txBody>
          <a:bodyPr vert="horz" lIns="91440" tIns="45720" rIns="91440" bIns="45720" rtlCol="0" anchor="b"/>
          <a:lstStyle>
            <a:lvl1pPr algn="r">
              <a:defRPr sz="1200" smtClean="0"/>
            </a:lvl1pPr>
          </a:lstStyle>
          <a:p>
            <a:pPr>
              <a:defRPr/>
            </a:pPr>
            <a:fld id="{974FC509-014B-4867-B51E-BCEAAAC2260C}" type="slidenum">
              <a:rPr lang="fr-CA"/>
              <a:pPr>
                <a:defRPr/>
              </a:pPr>
              <a:t>‹#›</a:t>
            </a:fld>
            <a:endParaRPr lang="fr-CA" dirty="0"/>
          </a:p>
        </p:txBody>
      </p:sp>
    </p:spTree>
    <p:extLst>
      <p:ext uri="{BB962C8B-B14F-4D97-AF65-F5344CB8AC3E}">
        <p14:creationId xmlns:p14="http://schemas.microsoft.com/office/powerpoint/2010/main" xmlns="" val="11019045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Notes for the presenter are seen in this standard font.</a:t>
            </a:r>
          </a:p>
          <a:p>
            <a:endParaRPr lang="en-AU" dirty="0" smtClean="0"/>
          </a:p>
          <a:p>
            <a:r>
              <a:rPr lang="en-AU" dirty="0" smtClean="0"/>
              <a:t>Material</a:t>
            </a:r>
            <a:r>
              <a:rPr lang="en-AU" baseline="0" dirty="0" smtClean="0"/>
              <a:t> </a:t>
            </a:r>
            <a:r>
              <a:rPr lang="en-AU" dirty="0" smtClean="0"/>
              <a:t>for the presenter to read aloud is seen in </a:t>
            </a:r>
            <a:r>
              <a:rPr lang="en-AU" b="1" dirty="0" smtClean="0"/>
              <a:t>bold font</a:t>
            </a:r>
            <a:r>
              <a:rPr lang="en-AU" dirty="0" smtClean="0"/>
              <a:t>.</a:t>
            </a:r>
          </a:p>
          <a:p>
            <a:endParaRPr lang="en-AU" dirty="0" smtClean="0"/>
          </a:p>
          <a:p>
            <a:endParaRPr lang="en-AU" dirty="0"/>
          </a:p>
        </p:txBody>
      </p:sp>
      <p:sp>
        <p:nvSpPr>
          <p:cNvPr id="4" name="Slide Number Placeholder 3"/>
          <p:cNvSpPr>
            <a:spLocks noGrp="1"/>
          </p:cNvSpPr>
          <p:nvPr>
            <p:ph type="sldNum" sz="quarter" idx="10"/>
          </p:nvPr>
        </p:nvSpPr>
        <p:spPr/>
        <p:txBody>
          <a:bodyPr/>
          <a:lstStyle/>
          <a:p>
            <a:pPr>
              <a:defRPr/>
            </a:pPr>
            <a:fld id="{974FC509-014B-4867-B51E-BCEAAAC2260C}" type="slidenum">
              <a:rPr lang="fr-CA" smtClean="0"/>
              <a:pPr>
                <a:defRPr/>
              </a:pPr>
              <a:t>1</a:t>
            </a:fld>
            <a:endParaRPr lang="fr-CA"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AU" sz="1200" b="0" dirty="0" smtClean="0"/>
              <a:t>State: </a:t>
            </a:r>
            <a:r>
              <a:rPr lang="en-AU" sz="1200" b="1" dirty="0" smtClean="0"/>
              <a:t>Literacy is at the heart of all learning</a:t>
            </a:r>
            <a:r>
              <a:rPr lang="en-AU" sz="1200" b="1" baseline="0" dirty="0" smtClean="0"/>
              <a:t> at school. </a:t>
            </a:r>
            <a:r>
              <a:rPr lang="en-AU" sz="1200" b="0" baseline="0" dirty="0" smtClean="0"/>
              <a:t>(CLICK mouse) </a:t>
            </a:r>
          </a:p>
          <a:p>
            <a:endParaRPr lang="en-AU" sz="1200" b="0" baseline="0" dirty="0" smtClean="0"/>
          </a:p>
          <a:p>
            <a:r>
              <a:rPr lang="en-AU" sz="1200" b="1" baseline="0" dirty="0" smtClean="0"/>
              <a:t>If </a:t>
            </a:r>
            <a:r>
              <a:rPr lang="en-AU" sz="1200" b="1" baseline="0" dirty="0" smtClean="0"/>
              <a:t>you can support your child in building his or her literacy skills, then you will advantage your child by building his or her confidence and motivation to learn.</a:t>
            </a:r>
          </a:p>
          <a:p>
            <a:endParaRPr lang="en-AU" sz="1200" b="1" baseline="0" dirty="0" smtClean="0"/>
          </a:p>
          <a:p>
            <a:r>
              <a:rPr lang="en-AU" sz="1200" b="0" baseline="0" dirty="0" smtClean="0"/>
              <a:t>(CLICK) </a:t>
            </a:r>
            <a:r>
              <a:rPr lang="en-AU" sz="1200" b="1" baseline="0" dirty="0" smtClean="0"/>
              <a:t>Practice at home will definitely help in improving your child’s reading and thinking. For example, if you discuss with your child what he or she has been reading or watching on television, then it will build deeper understanding for your child. When you ask questions about the book or the TV show, try getting your child to give reasons for his or her answer. </a:t>
            </a:r>
          </a:p>
          <a:p>
            <a:endParaRPr lang="en-AU" sz="1200" b="1" baseline="0" dirty="0" smtClean="0"/>
          </a:p>
          <a:p>
            <a:r>
              <a:rPr lang="en-AU" sz="1200" b="0" baseline="0" dirty="0" smtClean="0"/>
              <a:t>(CLICK)  </a:t>
            </a:r>
            <a:r>
              <a:rPr lang="en-AU" sz="1200" b="1" baseline="0" dirty="0" smtClean="0"/>
              <a:t>Life at school is, of course, very different from that at home. Every day your child will hear new information at school and learn new things, even though when you </a:t>
            </a:r>
            <a:r>
              <a:rPr lang="en-AU" sz="1200" b="1" baseline="0" dirty="0" smtClean="0"/>
              <a:t>ask, </a:t>
            </a:r>
            <a:r>
              <a:rPr lang="en-AU" sz="1200" b="1" baseline="0" dirty="0" smtClean="0"/>
              <a:t>“What did you learn today?” and you hear the </a:t>
            </a:r>
            <a:r>
              <a:rPr lang="en-AU" sz="1200" b="1" baseline="0" dirty="0" smtClean="0"/>
              <a:t>answer, </a:t>
            </a:r>
            <a:r>
              <a:rPr lang="en-AU" sz="1200" b="1" baseline="0" dirty="0" smtClean="0"/>
              <a:t>“Nothing”. Constantly there will be new words treated in class; different ways of thinking; ways to learn to read and write better, and so on.  Try to help your child realise that the things that his or her teacher covers will help them to learn, even though they might not understand why it is being done.</a:t>
            </a:r>
          </a:p>
          <a:p>
            <a:endParaRPr lang="en-AU" sz="1200" b="0" baseline="0" dirty="0" smtClean="0"/>
          </a:p>
          <a:p>
            <a:r>
              <a:rPr lang="en-AU" sz="1200" b="0" baseline="0" dirty="0" smtClean="0"/>
              <a:t>(CLICK)  I</a:t>
            </a:r>
            <a:r>
              <a:rPr lang="en-AU" sz="1200" b="1" baseline="0" dirty="0" smtClean="0"/>
              <a:t>f you discuss with your child the things taught in class, he or she might come to understand ideas from someone else’s perspectives – something like the idea of standing in someone else’s shoes. For example, how do think the little chicken felt when he saw the fox in the bushes? What do you think was in the fox’s mind? How do you think the writer felt about the chicken?</a:t>
            </a:r>
          </a:p>
          <a:p>
            <a:endParaRPr lang="en-AU" sz="3200" b="0" baseline="0" dirty="0" smtClean="0"/>
          </a:p>
          <a:p>
            <a:endParaRPr lang="en-AU" b="1" dirty="0" smtClean="0"/>
          </a:p>
        </p:txBody>
      </p:sp>
      <p:sp>
        <p:nvSpPr>
          <p:cNvPr id="4" name="Slide Number Placeholder 3"/>
          <p:cNvSpPr>
            <a:spLocks noGrp="1"/>
          </p:cNvSpPr>
          <p:nvPr>
            <p:ph type="sldNum" sz="quarter" idx="10"/>
          </p:nvPr>
        </p:nvSpPr>
        <p:spPr/>
        <p:txBody>
          <a:bodyPr/>
          <a:lstStyle/>
          <a:p>
            <a:pPr>
              <a:defRPr/>
            </a:pPr>
            <a:fld id="{974FC509-014B-4867-B51E-BCEAAAC2260C}" type="slidenum">
              <a:rPr lang="fr-CA" smtClean="0"/>
              <a:pPr>
                <a:defRPr/>
              </a:pPr>
              <a:t>2</a:t>
            </a:fld>
            <a:endParaRPr lang="fr-CA"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r>
              <a:rPr lang="en-AU" sz="1200" b="0" dirty="0" smtClean="0">
                <a:latin typeface="+mn-lt"/>
              </a:rPr>
              <a:t>(CLICK for last dot point to come in) </a:t>
            </a:r>
          </a:p>
          <a:p>
            <a:r>
              <a:rPr lang="en-AU" sz="1200" b="1" dirty="0" smtClean="0">
                <a:latin typeface="+mn-lt"/>
              </a:rPr>
              <a:t>By talking about books,</a:t>
            </a:r>
            <a:r>
              <a:rPr lang="en-AU" sz="1200" b="1" baseline="0" dirty="0" smtClean="0">
                <a:latin typeface="+mn-lt"/>
              </a:rPr>
              <a:t> ideas and classroom learning, you can help your child to understand more clearly, more deeply. Every day new words will be heard and read. Your child’s continued attempts at reading and learning will support him or her in building up a strong vocabulary. </a:t>
            </a:r>
          </a:p>
          <a:p>
            <a:endParaRPr lang="en-AU" sz="1200" b="1" i="0" baseline="0" dirty="0" smtClean="0">
              <a:latin typeface="+mn-lt"/>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AU" sz="1200" b="1" i="0" dirty="0" smtClean="0">
                <a:latin typeface="+mn-lt"/>
              </a:rPr>
              <a:t>Children need to clearly understand and enrich the meanings of known words. </a:t>
            </a:r>
            <a:r>
              <a:rPr lang="en-AU" sz="1200" b="1" baseline="0" dirty="0" smtClean="0">
                <a:latin typeface="+mn-lt"/>
              </a:rPr>
              <a:t>They need to learn </a:t>
            </a:r>
            <a:r>
              <a:rPr lang="en-AU" sz="1200" b="1" i="0" dirty="0" smtClean="0">
                <a:latin typeface="+mn-lt"/>
              </a:rPr>
              <a:t>new words representing known concepts. </a:t>
            </a:r>
            <a:r>
              <a:rPr lang="en-US" sz="1200" b="1" dirty="0" smtClean="0">
                <a:latin typeface="+mn-lt"/>
              </a:rPr>
              <a:t>For example, the words </a:t>
            </a:r>
            <a:r>
              <a:rPr lang="en-US" sz="1200" b="1" i="1" dirty="0" smtClean="0">
                <a:latin typeface="+mn-lt"/>
              </a:rPr>
              <a:t>mate/pal/buddy/chum</a:t>
            </a:r>
            <a:r>
              <a:rPr lang="en-US" sz="1200" b="1" dirty="0" smtClean="0">
                <a:latin typeface="+mn-lt"/>
              </a:rPr>
              <a:t> meaning ‘a friend’.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sz="1200" b="1" dirty="0" smtClean="0">
              <a:latin typeface="+mn-lt"/>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dirty="0" smtClean="0">
                <a:latin typeface="+mn-lt"/>
              </a:rPr>
              <a:t>All students continue to learn words throughout their years of schooling.  Making the</a:t>
            </a:r>
            <a:r>
              <a:rPr lang="en-US" sz="1200" b="1" baseline="0" dirty="0" smtClean="0">
                <a:latin typeface="+mn-lt"/>
              </a:rPr>
              <a:t> </a:t>
            </a:r>
            <a:r>
              <a:rPr lang="en-US" sz="1200" b="1" dirty="0" smtClean="0">
                <a:latin typeface="+mn-lt"/>
              </a:rPr>
              <a:t>links between words is one of the major word learning tasks that students face</a:t>
            </a:r>
            <a:r>
              <a:rPr lang="en-US" sz="1200" b="1" baseline="0" dirty="0" smtClean="0">
                <a:latin typeface="+mn-lt"/>
              </a:rPr>
              <a:t>. This is, of course, very</a:t>
            </a:r>
            <a:r>
              <a:rPr lang="en-US" sz="1200" b="1" dirty="0" smtClean="0">
                <a:latin typeface="+mn-lt"/>
              </a:rPr>
              <a:t> difficult for students</a:t>
            </a:r>
            <a:r>
              <a:rPr lang="en-US" sz="1200" b="1" baseline="0" dirty="0" smtClean="0">
                <a:latin typeface="+mn-lt"/>
              </a:rPr>
              <a:t> when English is a second language.</a:t>
            </a:r>
            <a:endParaRPr lang="en-AU" sz="1200" b="1" i="0" dirty="0" smtClean="0">
              <a:latin typeface="+mn-lt"/>
            </a:endParaRPr>
          </a:p>
          <a:p>
            <a:endParaRPr lang="en-AU" sz="1200" b="1" dirty="0" smtClean="0">
              <a:latin typeface="+mn-lt"/>
            </a:endParaRPr>
          </a:p>
          <a:p>
            <a:r>
              <a:rPr lang="en-US" sz="1200" b="1" dirty="0" smtClean="0">
                <a:latin typeface="+mn-lt"/>
              </a:rPr>
              <a:t>Let’s think about reading. Reading supports the</a:t>
            </a:r>
            <a:r>
              <a:rPr lang="en-US" sz="1200" b="1" baseline="0" dirty="0" smtClean="0">
                <a:latin typeface="+mn-lt"/>
              </a:rPr>
              <a:t> development of </a:t>
            </a:r>
            <a:r>
              <a:rPr lang="en-US" sz="1200" b="1" dirty="0" smtClean="0">
                <a:latin typeface="+mn-lt"/>
              </a:rPr>
              <a:t>vocabulary and understanding (which also known as comprehension).</a:t>
            </a:r>
            <a:r>
              <a:rPr lang="en-US" sz="1200" b="1" baseline="0" dirty="0" smtClean="0">
                <a:latin typeface="+mn-lt"/>
              </a:rPr>
              <a:t> Reading </a:t>
            </a:r>
            <a:r>
              <a:rPr lang="en-US" sz="1200" b="1" dirty="0" smtClean="0">
                <a:latin typeface="+mn-lt"/>
              </a:rPr>
              <a:t>also develops critical thinking and general knowledge.  </a:t>
            </a:r>
          </a:p>
          <a:p>
            <a:endParaRPr lang="en-US" sz="1200" b="1" dirty="0" smtClean="0">
              <a:latin typeface="+mn-lt"/>
            </a:endParaRPr>
          </a:p>
          <a:p>
            <a:r>
              <a:rPr lang="en-US" sz="1200" b="1" dirty="0" smtClean="0">
                <a:latin typeface="+mn-lt"/>
              </a:rPr>
              <a:t>Try asking your child to predict what might happen next while you are reading a story or watching a television</a:t>
            </a:r>
            <a:r>
              <a:rPr lang="en-US" sz="1200" b="1" baseline="0" dirty="0" smtClean="0">
                <a:latin typeface="+mn-lt"/>
              </a:rPr>
              <a:t> program together. At the end of a book or TV program, ask your child to retell what happened. By doing such things as this, your child will be thinking about the main idea; will be thinking about the sequence or events in the book; and will be summarising it to give you a short version.</a:t>
            </a:r>
            <a:endParaRPr lang="en-US" sz="1200" b="1" dirty="0" smtClean="0">
              <a:latin typeface="+mn-lt"/>
            </a:endParaRPr>
          </a:p>
          <a:p>
            <a:endParaRPr lang="en-US" sz="1200" b="1" dirty="0" smtClean="0">
              <a:latin typeface="+mn-lt"/>
            </a:endParaRPr>
          </a:p>
          <a:p>
            <a:r>
              <a:rPr lang="en-AU" sz="1200" b="1" kern="1200" baseline="0" dirty="0" smtClean="0">
                <a:solidFill>
                  <a:schemeClr val="tx1"/>
                </a:solidFill>
                <a:latin typeface="+mn-lt"/>
                <a:ea typeface="+mn-ea"/>
                <a:cs typeface="+mn-cs"/>
              </a:rPr>
              <a:t>If your child gets tired or loses concentration easily when reading, then he or she should try reading aloud. Reading aloud helps to focus attention and to build understanding. It also helps by drowning out distractions that might be happening in the same room or another part of the house. It is especially helpful for less fluent readers as it provides auditory (hearing) feedback on the accuracy of their word reading attempts. </a:t>
            </a:r>
          </a:p>
          <a:p>
            <a:endParaRPr lang="en-US" sz="1200" b="1" dirty="0" smtClean="0">
              <a:latin typeface="+mn-lt"/>
            </a:endParaRPr>
          </a:p>
          <a:p>
            <a:r>
              <a:rPr lang="en-AU" sz="1200" b="1" dirty="0" smtClean="0">
                <a:latin typeface="+mn-lt"/>
              </a:rPr>
              <a:t>You might think, “Well, what could I be reading at home with my child?”</a:t>
            </a:r>
          </a:p>
          <a:p>
            <a:endParaRPr lang="en-AU" sz="1200" b="1" dirty="0" smtClean="0">
              <a:latin typeface="+mn-lt"/>
            </a:endParaRPr>
          </a:p>
          <a:p>
            <a:r>
              <a:rPr lang="en-AU" sz="1200" b="1" dirty="0" smtClean="0">
                <a:latin typeface="+mn-lt"/>
              </a:rPr>
              <a:t>A wide range of things is the answer. Here are some ideas. </a:t>
            </a:r>
            <a:r>
              <a:rPr lang="en-AU" sz="1200" b="0" dirty="0" smtClean="0">
                <a:latin typeface="+mn-lt"/>
              </a:rPr>
              <a:t>(CLICK to bring in the next</a:t>
            </a:r>
            <a:r>
              <a:rPr lang="en-AU" sz="1200" b="0" baseline="0" dirty="0" smtClean="0">
                <a:latin typeface="+mn-lt"/>
              </a:rPr>
              <a:t> slide.</a:t>
            </a:r>
            <a:r>
              <a:rPr lang="en-AU" sz="1200" b="0" dirty="0" smtClean="0">
                <a:latin typeface="+mn-lt"/>
              </a:rPr>
              <a:t>)</a:t>
            </a:r>
          </a:p>
          <a:p>
            <a:endParaRPr lang="en-AU" sz="1200" b="0" dirty="0" smtClean="0">
              <a:latin typeface="+mn-lt"/>
            </a:endParaRPr>
          </a:p>
          <a:p>
            <a:endParaRPr lang="en-AU" b="1" dirty="0" smtClean="0"/>
          </a:p>
          <a:p>
            <a:endParaRPr lang="en-AU" b="1" dirty="0" smtClean="0"/>
          </a:p>
        </p:txBody>
      </p:sp>
      <p:sp>
        <p:nvSpPr>
          <p:cNvPr id="4" name="Slide Number Placeholder 3"/>
          <p:cNvSpPr>
            <a:spLocks noGrp="1"/>
          </p:cNvSpPr>
          <p:nvPr>
            <p:ph type="sldNum" sz="quarter" idx="10"/>
          </p:nvPr>
        </p:nvSpPr>
        <p:spPr/>
        <p:txBody>
          <a:bodyPr/>
          <a:lstStyle/>
          <a:p>
            <a:pPr>
              <a:defRPr/>
            </a:pPr>
            <a:fld id="{974FC509-014B-4867-B51E-BCEAAAC2260C}" type="slidenum">
              <a:rPr lang="fr-CA" smtClean="0"/>
              <a:pPr>
                <a:defRPr/>
              </a:pPr>
              <a:t>3</a:t>
            </a:fld>
            <a:endParaRPr lang="fr-CA"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b="1" dirty="0" smtClean="0"/>
              <a:t>Reading all sorts of things at home will help your child and will add</a:t>
            </a:r>
            <a:r>
              <a:rPr lang="en-AU" b="1" baseline="0" dirty="0" smtClean="0"/>
              <a:t> variety</a:t>
            </a:r>
            <a:r>
              <a:rPr lang="en-AU" b="1" dirty="0" smtClean="0"/>
              <a:t>. As you can see on the</a:t>
            </a:r>
            <a:r>
              <a:rPr lang="en-AU" b="1" baseline="0" dirty="0" smtClean="0"/>
              <a:t> screen, picture books, websites, magazines and so on are all beneficial. Children love repetition, so reading the same book or written material is often very pleasurable for them.</a:t>
            </a:r>
          </a:p>
          <a:p>
            <a:endParaRPr lang="en-AU" b="1" baseline="0" dirty="0" smtClean="0"/>
          </a:p>
          <a:p>
            <a:r>
              <a:rPr lang="en-AU" b="1" baseline="0" dirty="0" smtClean="0"/>
              <a:t>Why not l</a:t>
            </a:r>
            <a:r>
              <a:rPr lang="en-AU" b="1" dirty="0" smtClean="0"/>
              <a:t>et your</a:t>
            </a:r>
            <a:r>
              <a:rPr lang="en-AU" b="1" baseline="0" dirty="0" smtClean="0"/>
              <a:t> child hear you reading too? Your child will hear the rhythms in your reading and the changing tones in your voice.</a:t>
            </a:r>
          </a:p>
          <a:p>
            <a:endParaRPr lang="en-AU" b="1" baseline="0" dirty="0" smtClean="0"/>
          </a:p>
          <a:p>
            <a:r>
              <a:rPr lang="en-AU" b="1" baseline="0" dirty="0" smtClean="0"/>
              <a:t>Why not try Echo Reading at home? To do this, you </a:t>
            </a:r>
            <a:r>
              <a:rPr lang="en-AU" sz="1200" b="1" kern="1200" baseline="0" dirty="0" smtClean="0">
                <a:solidFill>
                  <a:schemeClr val="tx1"/>
                </a:solidFill>
                <a:latin typeface="+mn-lt"/>
                <a:ea typeface="+mn-ea"/>
                <a:cs typeface="+mn-cs"/>
              </a:rPr>
              <a:t>read the first line of the text, accentuating the phrasing and intonation. Then your child immediately reads the same line modelling your example. And so you proceed to read this way in echo fashion for the entire passage or small book. Later you can try increasing the amount of text when your child can imitate the model that you demonstrated.</a:t>
            </a:r>
            <a:r>
              <a:rPr lang="en-AU" b="1" baseline="0" dirty="0" smtClean="0"/>
              <a:t> </a:t>
            </a:r>
          </a:p>
          <a:p>
            <a:endParaRPr lang="en-AU" b="1" baseline="0" dirty="0" smtClean="0"/>
          </a:p>
          <a:p>
            <a:r>
              <a:rPr lang="en-AU" b="0" baseline="0" dirty="0" smtClean="0"/>
              <a:t>(CLICK)</a:t>
            </a:r>
            <a:endParaRPr lang="en-AU" b="0" dirty="0"/>
          </a:p>
        </p:txBody>
      </p:sp>
      <p:sp>
        <p:nvSpPr>
          <p:cNvPr id="4" name="Slide Number Placeholder 3"/>
          <p:cNvSpPr>
            <a:spLocks noGrp="1"/>
          </p:cNvSpPr>
          <p:nvPr>
            <p:ph type="sldNum" sz="quarter" idx="10"/>
          </p:nvPr>
        </p:nvSpPr>
        <p:spPr/>
        <p:txBody>
          <a:bodyPr/>
          <a:lstStyle/>
          <a:p>
            <a:pPr>
              <a:defRPr/>
            </a:pPr>
            <a:fld id="{974FC509-014B-4867-B51E-BCEAAAC2260C}" type="slidenum">
              <a:rPr lang="fr-CA" smtClean="0"/>
              <a:pPr>
                <a:defRPr/>
              </a:pPr>
              <a:t>4</a:t>
            </a:fld>
            <a:endParaRPr lang="fr-CA"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b="1" dirty="0" smtClean="0"/>
              <a:t>An Australian researcher, Gordon Winch, said that </a:t>
            </a:r>
            <a:r>
              <a:rPr lang="en-AU" dirty="0" smtClean="0"/>
              <a:t>(read screen aloud): </a:t>
            </a:r>
            <a:r>
              <a:rPr lang="en-AU" b="1" dirty="0" smtClean="0"/>
              <a:t>Writing can be used as a tool to enhance a reader’s learning about texts. Children can use writing to help them better understand</a:t>
            </a:r>
            <a:r>
              <a:rPr lang="en-AU" b="1" baseline="0" dirty="0" smtClean="0"/>
              <a:t> what they have been reading. When they write about a film or a website or a book, they are extending and deepening their thinking about the content they have just read. Writing gives your child opportun</a:t>
            </a:r>
            <a:r>
              <a:rPr lang="en-AU" b="1" dirty="0" smtClean="0"/>
              <a:t>ities to develop thoughts, knowledge and different</a:t>
            </a:r>
            <a:r>
              <a:rPr lang="en-AU" b="1" baseline="0" dirty="0" smtClean="0"/>
              <a:t> points of view</a:t>
            </a:r>
            <a:r>
              <a:rPr lang="en-AU" b="1" dirty="0" smtClean="0"/>
              <a:t>. </a:t>
            </a:r>
          </a:p>
          <a:p>
            <a:endParaRPr lang="en-AU" b="1" dirty="0" smtClean="0"/>
          </a:p>
          <a:p>
            <a:r>
              <a:rPr lang="en-AU" b="1" dirty="0" smtClean="0"/>
              <a:t>Reading</a:t>
            </a:r>
            <a:r>
              <a:rPr lang="en-AU" b="1" baseline="0" dirty="0" smtClean="0"/>
              <a:t> many different things helps children to </a:t>
            </a:r>
            <a:r>
              <a:rPr lang="en-AU" b="1" dirty="0" smtClean="0"/>
              <a:t>import language and ideas from their reading into their writing. </a:t>
            </a:r>
          </a:p>
          <a:p>
            <a:endParaRPr lang="en-AU" dirty="0" smtClean="0"/>
          </a:p>
          <a:p>
            <a:r>
              <a:rPr lang="en-AU" dirty="0" smtClean="0"/>
              <a:t>(CLICK)</a:t>
            </a:r>
          </a:p>
          <a:p>
            <a:r>
              <a:rPr lang="en-AU" dirty="0" smtClean="0"/>
              <a:t> </a:t>
            </a:r>
          </a:p>
        </p:txBody>
      </p:sp>
      <p:sp>
        <p:nvSpPr>
          <p:cNvPr id="4" name="Slide Number Placeholder 3"/>
          <p:cNvSpPr>
            <a:spLocks noGrp="1"/>
          </p:cNvSpPr>
          <p:nvPr>
            <p:ph type="sldNum" sz="quarter" idx="10"/>
          </p:nvPr>
        </p:nvSpPr>
        <p:spPr/>
        <p:txBody>
          <a:bodyPr/>
          <a:lstStyle/>
          <a:p>
            <a:pPr>
              <a:defRPr/>
            </a:pPr>
            <a:fld id="{974FC509-014B-4867-B51E-BCEAAAC2260C}" type="slidenum">
              <a:rPr lang="fr-CA" smtClean="0"/>
              <a:pPr>
                <a:defRPr/>
              </a:pPr>
              <a:t>5</a:t>
            </a:fld>
            <a:endParaRPr lang="fr-CA"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AU" b="1" dirty="0" smtClean="0"/>
              <a:t>Now you might say, well, where do I find some safe</a:t>
            </a:r>
            <a:r>
              <a:rPr lang="en-AU" b="1" baseline="0" dirty="0" smtClean="0"/>
              <a:t> websites that my child can visit to practise his or her literacy and numeracy skills?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AU" b="1"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AU" b="1" dirty="0" smtClean="0"/>
              <a:t>On the National Literacy and Numeracy Week website,</a:t>
            </a:r>
            <a:r>
              <a:rPr lang="en-AU" b="1" baseline="0" dirty="0" smtClean="0"/>
              <a:t> there is a link called </a:t>
            </a:r>
            <a:r>
              <a:rPr lang="en-AU" b="1" i="1" baseline="0" dirty="0" smtClean="0"/>
              <a:t>Kids’ links  </a:t>
            </a:r>
            <a:r>
              <a:rPr lang="en-AU" b="1" i="0" baseline="0" dirty="0" smtClean="0"/>
              <a:t>where there is a series of approved websites. This is the URL. </a:t>
            </a:r>
            <a:r>
              <a:rPr lang="en-AU" b="0" i="0" baseline="0" dirty="0" smtClean="0"/>
              <a:t>(CLICK)</a:t>
            </a:r>
            <a:endParaRPr lang="en-AU" b="0"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en-AU" b="1" i="0"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AU" b="1" i="0" baseline="0" dirty="0" smtClean="0"/>
              <a:t>Also at this website, you can find a </a:t>
            </a:r>
            <a:r>
              <a:rPr lang="en-AU" b="1" baseline="0" dirty="0" smtClean="0"/>
              <a:t>number of other support materials to assist you in developing your child’s literacy and also numeracy skills.</a:t>
            </a:r>
            <a:endParaRPr lang="en-AU" b="1" dirty="0" smtClean="0"/>
          </a:p>
          <a:p>
            <a:r>
              <a:rPr lang="en-AU" b="0" i="0" baseline="0" dirty="0" smtClean="0"/>
              <a:t>(CLICK)</a:t>
            </a:r>
            <a:endParaRPr lang="en-AU" b="1" dirty="0" smtClean="0"/>
          </a:p>
          <a:p>
            <a:endParaRPr lang="en-AU" b="1" dirty="0"/>
          </a:p>
        </p:txBody>
      </p:sp>
      <p:sp>
        <p:nvSpPr>
          <p:cNvPr id="4" name="Slide Number Placeholder 3"/>
          <p:cNvSpPr>
            <a:spLocks noGrp="1"/>
          </p:cNvSpPr>
          <p:nvPr>
            <p:ph type="sldNum" sz="quarter" idx="10"/>
          </p:nvPr>
        </p:nvSpPr>
        <p:spPr/>
        <p:txBody>
          <a:bodyPr/>
          <a:lstStyle/>
          <a:p>
            <a:pPr>
              <a:defRPr/>
            </a:pPr>
            <a:fld id="{974FC509-014B-4867-B51E-BCEAAAC2260C}" type="slidenum">
              <a:rPr lang="fr-CA" smtClean="0"/>
              <a:pPr>
                <a:defRPr/>
              </a:pPr>
              <a:t>6</a:t>
            </a:fld>
            <a:endParaRPr lang="fr-CA"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b="1" dirty="0" smtClean="0"/>
              <a:t>If you have children starting school,</a:t>
            </a:r>
            <a:r>
              <a:rPr lang="en-AU" b="1" baseline="0" dirty="0" smtClean="0"/>
              <a:t> then the three videos on this website have lots of helpful tips that you might like to try at home.</a:t>
            </a:r>
          </a:p>
          <a:p>
            <a:endParaRPr lang="en-AU" b="1" dirty="0" smtClean="0"/>
          </a:p>
          <a:p>
            <a:r>
              <a:rPr lang="en-AU" b="1" dirty="0" smtClean="0"/>
              <a:t>Below the</a:t>
            </a:r>
            <a:r>
              <a:rPr lang="en-AU" b="1" baseline="0" dirty="0" smtClean="0"/>
              <a:t> videos, t</a:t>
            </a:r>
            <a:r>
              <a:rPr lang="en-AU" b="1" dirty="0" smtClean="0"/>
              <a:t>here is a series of audiofiles</a:t>
            </a:r>
            <a:r>
              <a:rPr lang="en-AU" b="1" baseline="0" dirty="0" smtClean="0"/>
              <a:t> with literacy and numeracy tips for you to try at home. They are organised into: </a:t>
            </a:r>
            <a:r>
              <a:rPr lang="en-AU" b="1" dirty="0" smtClean="0"/>
              <a:t>Kindergarten to Year 2; Years 3-4; and then Years 5-8. </a:t>
            </a:r>
          </a:p>
          <a:p>
            <a:endParaRPr lang="en-AU" b="1" baseline="0" dirty="0" smtClean="0"/>
          </a:p>
          <a:p>
            <a:r>
              <a:rPr lang="en-AU" b="1" baseline="0" dirty="0" smtClean="0"/>
              <a:t>You can listen to these online in any of seven community languages or you can download them to your MP3 and listen to them while travelling home from work.</a:t>
            </a:r>
          </a:p>
          <a:p>
            <a:endParaRPr lang="en-AU" b="1" baseline="0" dirty="0" smtClean="0"/>
          </a:p>
          <a:p>
            <a:r>
              <a:rPr lang="en-AU" b="1" baseline="0" dirty="0" smtClean="0"/>
              <a:t>Below the audiofiles link, there are leaflets that you can download for free. These are also available online in seven languages.</a:t>
            </a:r>
            <a:endParaRPr lang="en-AU" b="1" dirty="0" smtClean="0"/>
          </a:p>
          <a:p>
            <a:endParaRPr lang="en-AU" b="0" i="0" baseline="0" dirty="0" smtClean="0"/>
          </a:p>
          <a:p>
            <a:r>
              <a:rPr lang="en-AU" b="0" i="0" baseline="0" dirty="0" smtClean="0"/>
              <a:t>(CLICK)</a:t>
            </a:r>
            <a:endParaRPr lang="en-AU" b="1" dirty="0"/>
          </a:p>
        </p:txBody>
      </p:sp>
      <p:sp>
        <p:nvSpPr>
          <p:cNvPr id="4" name="Slide Number Placeholder 3"/>
          <p:cNvSpPr>
            <a:spLocks noGrp="1"/>
          </p:cNvSpPr>
          <p:nvPr>
            <p:ph type="sldNum" sz="quarter" idx="10"/>
          </p:nvPr>
        </p:nvSpPr>
        <p:spPr/>
        <p:txBody>
          <a:bodyPr/>
          <a:lstStyle/>
          <a:p>
            <a:pPr>
              <a:defRPr/>
            </a:pPr>
            <a:fld id="{974FC509-014B-4867-B51E-BCEAAAC2260C}" type="slidenum">
              <a:rPr lang="fr-CA" smtClean="0"/>
              <a:pPr>
                <a:defRPr/>
              </a:pPr>
              <a:t>7</a:t>
            </a:fld>
            <a:endParaRPr lang="fr-CA"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b="1" dirty="0" smtClean="0"/>
              <a:t>I hope that this presentation has given you some ideas about what you can do at home to build</a:t>
            </a:r>
            <a:r>
              <a:rPr lang="en-AU" b="1" baseline="0" dirty="0" smtClean="0"/>
              <a:t> your child’s literacy skills and places to go to find more support. </a:t>
            </a:r>
          </a:p>
          <a:p>
            <a:endParaRPr lang="en-AU" b="1" baseline="0" dirty="0" smtClean="0"/>
          </a:p>
          <a:p>
            <a:r>
              <a:rPr lang="en-AU" b="1" baseline="0" dirty="0" smtClean="0"/>
              <a:t>Anything that you do will progressively build your child’s literacy skills and confidence.</a:t>
            </a:r>
          </a:p>
          <a:p>
            <a:endParaRPr lang="en-AU" b="1" baseline="0" dirty="0" smtClean="0"/>
          </a:p>
          <a:p>
            <a:endParaRPr lang="en-AU" b="1" dirty="0"/>
          </a:p>
        </p:txBody>
      </p:sp>
      <p:sp>
        <p:nvSpPr>
          <p:cNvPr id="4" name="Slide Number Placeholder 3"/>
          <p:cNvSpPr>
            <a:spLocks noGrp="1"/>
          </p:cNvSpPr>
          <p:nvPr>
            <p:ph type="sldNum" sz="quarter" idx="10"/>
          </p:nvPr>
        </p:nvSpPr>
        <p:spPr/>
        <p:txBody>
          <a:bodyPr/>
          <a:lstStyle/>
          <a:p>
            <a:pPr>
              <a:defRPr/>
            </a:pPr>
            <a:fld id="{974FC509-014B-4867-B51E-BCEAAAC2260C}" type="slidenum">
              <a:rPr lang="fr-CA" smtClean="0"/>
              <a:pPr>
                <a:defRPr/>
              </a:pPr>
              <a:t>8</a:t>
            </a:fld>
            <a:endParaRPr lang="fr-CA"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en-US" smtClean="0"/>
              <a:t>Click to edit Master title style</a:t>
            </a:r>
            <a:endParaRPr lang="fr-CA"/>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CA"/>
          </a:p>
        </p:txBody>
      </p:sp>
      <p:sp>
        <p:nvSpPr>
          <p:cNvPr id="4" name="Espace réservé de la date 3"/>
          <p:cNvSpPr>
            <a:spLocks noGrp="1"/>
          </p:cNvSpPr>
          <p:nvPr>
            <p:ph type="dt" sz="half" idx="10"/>
          </p:nvPr>
        </p:nvSpPr>
        <p:spPr>
          <a:xfrm>
            <a:off x="457200" y="6356350"/>
            <a:ext cx="2133600" cy="365125"/>
          </a:xfrm>
          <a:prstGeom prst="rect">
            <a:avLst/>
          </a:prstGeom>
        </p:spPr>
        <p:txBody>
          <a:bodyPr/>
          <a:lstStyle>
            <a:lvl1pPr>
              <a:defRPr/>
            </a:lvl1pPr>
          </a:lstStyle>
          <a:p>
            <a:pPr>
              <a:defRPr/>
            </a:pPr>
            <a:fld id="{84B821E7-E46F-45DB-9316-5BDD2699C9ED}" type="datetimeFigureOut">
              <a:rPr lang="fr-FR"/>
              <a:pPr>
                <a:defRPr/>
              </a:pPr>
              <a:t>25/07/2012</a:t>
            </a:fld>
            <a:endParaRPr lang="fr-CA" dirty="0"/>
          </a:p>
        </p:txBody>
      </p:sp>
      <p:sp>
        <p:nvSpPr>
          <p:cNvPr id="5" name="Espace réservé du pied de page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fr-CA" dirty="0"/>
          </a:p>
        </p:txBody>
      </p:sp>
      <p:sp>
        <p:nvSpPr>
          <p:cNvPr id="6" name="Espace réservé du numéro de diapositive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4870358-1B65-4651-B6A0-D71273EC9D04}" type="slidenum">
              <a:rPr lang="fr-CA"/>
              <a:pPr>
                <a:defRPr/>
              </a:pPr>
              <a:t>‹#›</a:t>
            </a:fld>
            <a:endParaRPr lang="fr-CA" dirty="0"/>
          </a:p>
        </p:txBody>
      </p:sp>
    </p:spTree>
    <p:extLst>
      <p:ext uri="{BB962C8B-B14F-4D97-AF65-F5344CB8AC3E}">
        <p14:creationId xmlns:p14="http://schemas.microsoft.com/office/powerpoint/2010/main" xmlns="" val="13748857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a:xfrm>
            <a:off x="457200" y="6356350"/>
            <a:ext cx="2133600" cy="365125"/>
          </a:xfrm>
          <a:prstGeom prst="rect">
            <a:avLst/>
          </a:prstGeom>
        </p:spPr>
        <p:txBody>
          <a:bodyPr/>
          <a:lstStyle>
            <a:lvl1pPr>
              <a:defRPr/>
            </a:lvl1pPr>
          </a:lstStyle>
          <a:p>
            <a:pPr>
              <a:defRPr/>
            </a:pPr>
            <a:fld id="{71532093-4389-46F5-B472-D8B0B9622207}" type="datetimeFigureOut">
              <a:rPr lang="fr-FR"/>
              <a:pPr>
                <a:defRPr/>
              </a:pPr>
              <a:t>25/07/2012</a:t>
            </a:fld>
            <a:endParaRPr lang="fr-CA" dirty="0"/>
          </a:p>
        </p:txBody>
      </p:sp>
      <p:sp>
        <p:nvSpPr>
          <p:cNvPr id="5" name="Espace réservé du pied de page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fr-CA" dirty="0"/>
          </a:p>
        </p:txBody>
      </p:sp>
      <p:sp>
        <p:nvSpPr>
          <p:cNvPr id="6" name="Espace réservé du numéro de diapositive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6594CA7B-A536-47D6-BC41-EAD1F1F6AD7E}" type="slidenum">
              <a:rPr lang="fr-CA"/>
              <a:pPr>
                <a:defRPr/>
              </a:pPr>
              <a:t>‹#›</a:t>
            </a:fld>
            <a:endParaRPr lang="fr-CA" dirty="0"/>
          </a:p>
        </p:txBody>
      </p:sp>
    </p:spTree>
    <p:extLst>
      <p:ext uri="{BB962C8B-B14F-4D97-AF65-F5344CB8AC3E}">
        <p14:creationId xmlns:p14="http://schemas.microsoft.com/office/powerpoint/2010/main" xmlns="" val="26021337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en-US" smtClean="0"/>
              <a:t>Click to edit Master title style</a:t>
            </a:r>
            <a:endParaRPr lang="fr-CA"/>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a:xfrm>
            <a:off x="457200" y="6356350"/>
            <a:ext cx="2133600" cy="365125"/>
          </a:xfrm>
          <a:prstGeom prst="rect">
            <a:avLst/>
          </a:prstGeom>
        </p:spPr>
        <p:txBody>
          <a:bodyPr/>
          <a:lstStyle>
            <a:lvl1pPr>
              <a:defRPr/>
            </a:lvl1pPr>
          </a:lstStyle>
          <a:p>
            <a:pPr>
              <a:defRPr/>
            </a:pPr>
            <a:fld id="{F5932F6F-30E5-4944-8D01-49C063397B42}" type="datetimeFigureOut">
              <a:rPr lang="fr-FR"/>
              <a:pPr>
                <a:defRPr/>
              </a:pPr>
              <a:t>25/07/2012</a:t>
            </a:fld>
            <a:endParaRPr lang="fr-CA" dirty="0"/>
          </a:p>
        </p:txBody>
      </p:sp>
      <p:sp>
        <p:nvSpPr>
          <p:cNvPr id="5" name="Espace réservé du pied de page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fr-CA" dirty="0"/>
          </a:p>
        </p:txBody>
      </p:sp>
      <p:sp>
        <p:nvSpPr>
          <p:cNvPr id="6" name="Espace réservé du numéro de diapositive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1E3B77B1-4B28-4C7A-A468-D07FFB08A5B3}" type="slidenum">
              <a:rPr lang="fr-CA"/>
              <a:pPr>
                <a:defRPr/>
              </a:pPr>
              <a:t>‹#›</a:t>
            </a:fld>
            <a:endParaRPr lang="fr-CA" dirty="0"/>
          </a:p>
        </p:txBody>
      </p:sp>
    </p:spTree>
    <p:extLst>
      <p:ext uri="{BB962C8B-B14F-4D97-AF65-F5344CB8AC3E}">
        <p14:creationId xmlns:p14="http://schemas.microsoft.com/office/powerpoint/2010/main" xmlns="" val="1283999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e la date 3"/>
          <p:cNvSpPr>
            <a:spLocks noGrp="1"/>
          </p:cNvSpPr>
          <p:nvPr>
            <p:ph type="dt" sz="half" idx="10"/>
          </p:nvPr>
        </p:nvSpPr>
        <p:spPr>
          <a:xfrm>
            <a:off x="457200" y="6356350"/>
            <a:ext cx="2133600" cy="365125"/>
          </a:xfrm>
          <a:prstGeom prst="rect">
            <a:avLst/>
          </a:prstGeom>
        </p:spPr>
        <p:txBody>
          <a:bodyPr/>
          <a:lstStyle>
            <a:lvl1pPr>
              <a:defRPr/>
            </a:lvl1pPr>
          </a:lstStyle>
          <a:p>
            <a:pPr>
              <a:defRPr/>
            </a:pPr>
            <a:fld id="{0510586F-5CC0-4B80-8710-3D0F714CFB30}" type="datetimeFigureOut">
              <a:rPr lang="fr-FR"/>
              <a:pPr>
                <a:defRPr/>
              </a:pPr>
              <a:t>25/07/2012</a:t>
            </a:fld>
            <a:endParaRPr lang="fr-CA" dirty="0"/>
          </a:p>
        </p:txBody>
      </p:sp>
      <p:sp>
        <p:nvSpPr>
          <p:cNvPr id="5" name="Espace réservé du pied de page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fr-CA" dirty="0"/>
          </a:p>
        </p:txBody>
      </p:sp>
      <p:sp>
        <p:nvSpPr>
          <p:cNvPr id="6" name="Espace réservé du numéro de diapositive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6B889219-E46A-4485-A772-D26EB9189748}" type="slidenum">
              <a:rPr lang="fr-CA"/>
              <a:pPr>
                <a:defRPr/>
              </a:pPr>
              <a:t>‹#›</a:t>
            </a:fld>
            <a:endParaRPr lang="fr-CA" dirty="0"/>
          </a:p>
        </p:txBody>
      </p:sp>
    </p:spTree>
    <p:extLst>
      <p:ext uri="{BB962C8B-B14F-4D97-AF65-F5344CB8AC3E}">
        <p14:creationId xmlns:p14="http://schemas.microsoft.com/office/powerpoint/2010/main" xmlns="" val="1005213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fr-CA"/>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Espace réservé de la date 3"/>
          <p:cNvSpPr>
            <a:spLocks noGrp="1"/>
          </p:cNvSpPr>
          <p:nvPr>
            <p:ph type="dt" sz="half" idx="10"/>
          </p:nvPr>
        </p:nvSpPr>
        <p:spPr>
          <a:xfrm>
            <a:off x="457200" y="6356350"/>
            <a:ext cx="2133600" cy="365125"/>
          </a:xfrm>
          <a:prstGeom prst="rect">
            <a:avLst/>
          </a:prstGeom>
        </p:spPr>
        <p:txBody>
          <a:bodyPr/>
          <a:lstStyle>
            <a:lvl1pPr>
              <a:defRPr/>
            </a:lvl1pPr>
          </a:lstStyle>
          <a:p>
            <a:pPr>
              <a:defRPr/>
            </a:pPr>
            <a:fld id="{7E107B75-75C3-43E7-806E-EFFD4F63E5A3}" type="datetimeFigureOut">
              <a:rPr lang="fr-FR"/>
              <a:pPr>
                <a:defRPr/>
              </a:pPr>
              <a:t>25/07/2012</a:t>
            </a:fld>
            <a:endParaRPr lang="fr-CA" dirty="0"/>
          </a:p>
        </p:txBody>
      </p:sp>
      <p:sp>
        <p:nvSpPr>
          <p:cNvPr id="5" name="Espace réservé du pied de page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fr-CA" dirty="0"/>
          </a:p>
        </p:txBody>
      </p:sp>
      <p:sp>
        <p:nvSpPr>
          <p:cNvPr id="6" name="Espace réservé du numéro de diapositive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C54A3EC-5F5B-4987-91BE-1B41976DF4AD}" type="slidenum">
              <a:rPr lang="fr-CA"/>
              <a:pPr>
                <a:defRPr/>
              </a:pPr>
              <a:t>‹#›</a:t>
            </a:fld>
            <a:endParaRPr lang="fr-CA" dirty="0"/>
          </a:p>
        </p:txBody>
      </p:sp>
    </p:spTree>
    <p:extLst>
      <p:ext uri="{BB962C8B-B14F-4D97-AF65-F5344CB8AC3E}">
        <p14:creationId xmlns:p14="http://schemas.microsoft.com/office/powerpoint/2010/main" xmlns="" val="42441804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Espace réservé de la date 3"/>
          <p:cNvSpPr>
            <a:spLocks noGrp="1"/>
          </p:cNvSpPr>
          <p:nvPr>
            <p:ph type="dt" sz="half" idx="10"/>
          </p:nvPr>
        </p:nvSpPr>
        <p:spPr>
          <a:xfrm>
            <a:off x="457200" y="6356350"/>
            <a:ext cx="2133600" cy="365125"/>
          </a:xfrm>
          <a:prstGeom prst="rect">
            <a:avLst/>
          </a:prstGeom>
        </p:spPr>
        <p:txBody>
          <a:bodyPr/>
          <a:lstStyle>
            <a:lvl1pPr>
              <a:defRPr/>
            </a:lvl1pPr>
          </a:lstStyle>
          <a:p>
            <a:pPr>
              <a:defRPr/>
            </a:pPr>
            <a:fld id="{6D0D15A4-2315-44BD-9B7A-7CA59362ECF5}" type="datetimeFigureOut">
              <a:rPr lang="fr-FR"/>
              <a:pPr>
                <a:defRPr/>
              </a:pPr>
              <a:t>25/07/2012</a:t>
            </a:fld>
            <a:endParaRPr lang="fr-CA" dirty="0"/>
          </a:p>
        </p:txBody>
      </p:sp>
      <p:sp>
        <p:nvSpPr>
          <p:cNvPr id="6" name="Espace réservé du pied de page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fr-CA" dirty="0"/>
          </a:p>
        </p:txBody>
      </p:sp>
      <p:sp>
        <p:nvSpPr>
          <p:cNvPr id="7" name="Espace réservé du numéro de diapositive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15B8A46-2113-4859-BC8B-90C9D12382C4}" type="slidenum">
              <a:rPr lang="fr-CA"/>
              <a:pPr>
                <a:defRPr/>
              </a:pPr>
              <a:t>‹#›</a:t>
            </a:fld>
            <a:endParaRPr lang="fr-CA" dirty="0"/>
          </a:p>
        </p:txBody>
      </p:sp>
    </p:spTree>
    <p:extLst>
      <p:ext uri="{BB962C8B-B14F-4D97-AF65-F5344CB8AC3E}">
        <p14:creationId xmlns:p14="http://schemas.microsoft.com/office/powerpoint/2010/main" xmlns="" val="9900467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CA"/>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7" name="Espace réservé de la date 3"/>
          <p:cNvSpPr>
            <a:spLocks noGrp="1"/>
          </p:cNvSpPr>
          <p:nvPr>
            <p:ph type="dt" sz="half" idx="10"/>
          </p:nvPr>
        </p:nvSpPr>
        <p:spPr>
          <a:xfrm>
            <a:off x="457200" y="6356350"/>
            <a:ext cx="2133600" cy="365125"/>
          </a:xfrm>
          <a:prstGeom prst="rect">
            <a:avLst/>
          </a:prstGeom>
        </p:spPr>
        <p:txBody>
          <a:bodyPr/>
          <a:lstStyle>
            <a:lvl1pPr>
              <a:defRPr/>
            </a:lvl1pPr>
          </a:lstStyle>
          <a:p>
            <a:pPr>
              <a:defRPr/>
            </a:pPr>
            <a:fld id="{30FCFAA8-684A-4E71-8F28-3201C4CC2C86}" type="datetimeFigureOut">
              <a:rPr lang="fr-FR"/>
              <a:pPr>
                <a:defRPr/>
              </a:pPr>
              <a:t>25/07/2012</a:t>
            </a:fld>
            <a:endParaRPr lang="fr-CA" dirty="0"/>
          </a:p>
        </p:txBody>
      </p:sp>
      <p:sp>
        <p:nvSpPr>
          <p:cNvPr id="8" name="Espace réservé du pied de page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fr-CA" dirty="0"/>
          </a:p>
        </p:txBody>
      </p:sp>
      <p:sp>
        <p:nvSpPr>
          <p:cNvPr id="9" name="Espace réservé du numéro de diapositive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869BF1E2-70A1-4917-853F-349E569D6D33}" type="slidenum">
              <a:rPr lang="fr-CA"/>
              <a:pPr>
                <a:defRPr/>
              </a:pPr>
              <a:t>‹#›</a:t>
            </a:fld>
            <a:endParaRPr lang="fr-CA" dirty="0"/>
          </a:p>
        </p:txBody>
      </p:sp>
    </p:spTree>
    <p:extLst>
      <p:ext uri="{BB962C8B-B14F-4D97-AF65-F5344CB8AC3E}">
        <p14:creationId xmlns:p14="http://schemas.microsoft.com/office/powerpoint/2010/main" xmlns="" val="3977388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A"/>
          </a:p>
        </p:txBody>
      </p:sp>
      <p:sp>
        <p:nvSpPr>
          <p:cNvPr id="3" name="Espace réservé de la date 3"/>
          <p:cNvSpPr>
            <a:spLocks noGrp="1"/>
          </p:cNvSpPr>
          <p:nvPr>
            <p:ph type="dt" sz="half" idx="10"/>
          </p:nvPr>
        </p:nvSpPr>
        <p:spPr>
          <a:xfrm>
            <a:off x="457200" y="6356350"/>
            <a:ext cx="2133600" cy="365125"/>
          </a:xfrm>
          <a:prstGeom prst="rect">
            <a:avLst/>
          </a:prstGeom>
        </p:spPr>
        <p:txBody>
          <a:bodyPr/>
          <a:lstStyle>
            <a:lvl1pPr>
              <a:defRPr/>
            </a:lvl1pPr>
          </a:lstStyle>
          <a:p>
            <a:pPr>
              <a:defRPr/>
            </a:pPr>
            <a:fld id="{50D4FFDC-FD85-4416-B237-0291DF228168}" type="datetimeFigureOut">
              <a:rPr lang="fr-FR"/>
              <a:pPr>
                <a:defRPr/>
              </a:pPr>
              <a:t>25/07/2012</a:t>
            </a:fld>
            <a:endParaRPr lang="fr-CA" dirty="0"/>
          </a:p>
        </p:txBody>
      </p:sp>
      <p:sp>
        <p:nvSpPr>
          <p:cNvPr id="4" name="Espace réservé du pied de page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fr-CA" dirty="0"/>
          </a:p>
        </p:txBody>
      </p:sp>
      <p:sp>
        <p:nvSpPr>
          <p:cNvPr id="5" name="Espace réservé du numéro de diapositive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15E98D1B-A62B-4841-ACA0-37B3CF6E6FE3}" type="slidenum">
              <a:rPr lang="fr-CA"/>
              <a:pPr>
                <a:defRPr/>
              </a:pPr>
              <a:t>‹#›</a:t>
            </a:fld>
            <a:endParaRPr lang="fr-CA" dirty="0"/>
          </a:p>
        </p:txBody>
      </p:sp>
    </p:spTree>
    <p:extLst>
      <p:ext uri="{BB962C8B-B14F-4D97-AF65-F5344CB8AC3E}">
        <p14:creationId xmlns:p14="http://schemas.microsoft.com/office/powerpoint/2010/main" xmlns="" val="34043419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a:xfrm>
            <a:off x="457200" y="6356350"/>
            <a:ext cx="2133600" cy="365125"/>
          </a:xfrm>
          <a:prstGeom prst="rect">
            <a:avLst/>
          </a:prstGeom>
        </p:spPr>
        <p:txBody>
          <a:bodyPr/>
          <a:lstStyle>
            <a:lvl1pPr>
              <a:defRPr/>
            </a:lvl1pPr>
          </a:lstStyle>
          <a:p>
            <a:pPr>
              <a:defRPr/>
            </a:pPr>
            <a:fld id="{F4AA3399-842F-4FB3-96A9-799C302C4AB0}" type="datetimeFigureOut">
              <a:rPr lang="fr-FR"/>
              <a:pPr>
                <a:defRPr/>
              </a:pPr>
              <a:t>25/07/2012</a:t>
            </a:fld>
            <a:endParaRPr lang="fr-CA" dirty="0"/>
          </a:p>
        </p:txBody>
      </p:sp>
      <p:sp>
        <p:nvSpPr>
          <p:cNvPr id="3" name="Espace réservé du pied de page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fr-CA" dirty="0"/>
          </a:p>
        </p:txBody>
      </p:sp>
      <p:sp>
        <p:nvSpPr>
          <p:cNvPr id="4" name="Espace réservé du numéro de diapositive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A6FE90F-A683-42F1-9F72-C79AD9610D35}" type="slidenum">
              <a:rPr lang="fr-CA"/>
              <a:pPr>
                <a:defRPr/>
              </a:pPr>
              <a:t>‹#›</a:t>
            </a:fld>
            <a:endParaRPr lang="fr-CA" dirty="0"/>
          </a:p>
        </p:txBody>
      </p:sp>
    </p:spTree>
    <p:extLst>
      <p:ext uri="{BB962C8B-B14F-4D97-AF65-F5344CB8AC3E}">
        <p14:creationId xmlns:p14="http://schemas.microsoft.com/office/powerpoint/2010/main" xmlns="" val="2340964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fr-CA"/>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a:xfrm>
            <a:off x="457200" y="6356350"/>
            <a:ext cx="2133600" cy="365125"/>
          </a:xfrm>
          <a:prstGeom prst="rect">
            <a:avLst/>
          </a:prstGeom>
        </p:spPr>
        <p:txBody>
          <a:bodyPr/>
          <a:lstStyle>
            <a:lvl1pPr>
              <a:defRPr/>
            </a:lvl1pPr>
          </a:lstStyle>
          <a:p>
            <a:pPr>
              <a:defRPr/>
            </a:pPr>
            <a:fld id="{E9F6DBE2-4A53-4D54-9945-04AD1AB5FCB5}" type="datetimeFigureOut">
              <a:rPr lang="fr-FR"/>
              <a:pPr>
                <a:defRPr/>
              </a:pPr>
              <a:t>25/07/2012</a:t>
            </a:fld>
            <a:endParaRPr lang="fr-CA" dirty="0"/>
          </a:p>
        </p:txBody>
      </p:sp>
      <p:sp>
        <p:nvSpPr>
          <p:cNvPr id="6" name="Espace réservé du pied de page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fr-CA" dirty="0"/>
          </a:p>
        </p:txBody>
      </p:sp>
      <p:sp>
        <p:nvSpPr>
          <p:cNvPr id="7" name="Espace réservé du numéro de diapositive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A8404D33-D964-4436-BF6A-D54E1235694F}" type="slidenum">
              <a:rPr lang="fr-CA"/>
              <a:pPr>
                <a:defRPr/>
              </a:pPr>
              <a:t>‹#›</a:t>
            </a:fld>
            <a:endParaRPr lang="fr-CA" dirty="0"/>
          </a:p>
        </p:txBody>
      </p:sp>
    </p:spTree>
    <p:extLst>
      <p:ext uri="{BB962C8B-B14F-4D97-AF65-F5344CB8AC3E}">
        <p14:creationId xmlns:p14="http://schemas.microsoft.com/office/powerpoint/2010/main" xmlns="" val="10927548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CA"/>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fr-CA" noProof="0" dirty="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Espace réservé de la date 3"/>
          <p:cNvSpPr>
            <a:spLocks noGrp="1"/>
          </p:cNvSpPr>
          <p:nvPr>
            <p:ph type="dt" sz="half" idx="10"/>
          </p:nvPr>
        </p:nvSpPr>
        <p:spPr>
          <a:xfrm>
            <a:off x="457200" y="6356350"/>
            <a:ext cx="2133600" cy="365125"/>
          </a:xfrm>
          <a:prstGeom prst="rect">
            <a:avLst/>
          </a:prstGeom>
        </p:spPr>
        <p:txBody>
          <a:bodyPr/>
          <a:lstStyle>
            <a:lvl1pPr>
              <a:defRPr/>
            </a:lvl1pPr>
          </a:lstStyle>
          <a:p>
            <a:pPr>
              <a:defRPr/>
            </a:pPr>
            <a:fld id="{85B4E4FB-D6FD-41A6-939B-1B9CE97A42CC}" type="datetimeFigureOut">
              <a:rPr lang="fr-FR"/>
              <a:pPr>
                <a:defRPr/>
              </a:pPr>
              <a:t>25/07/2012</a:t>
            </a:fld>
            <a:endParaRPr lang="fr-CA" dirty="0"/>
          </a:p>
        </p:txBody>
      </p:sp>
      <p:sp>
        <p:nvSpPr>
          <p:cNvPr id="6" name="Espace réservé du pied de page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fr-CA" dirty="0"/>
          </a:p>
        </p:txBody>
      </p:sp>
      <p:sp>
        <p:nvSpPr>
          <p:cNvPr id="7" name="Espace réservé du numéro de diapositive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99863CA7-7397-4643-A853-C740E336309B}" type="slidenum">
              <a:rPr lang="fr-CA"/>
              <a:pPr>
                <a:defRPr/>
              </a:pPr>
              <a:t>‹#›</a:t>
            </a:fld>
            <a:endParaRPr lang="fr-CA" dirty="0"/>
          </a:p>
        </p:txBody>
      </p:sp>
    </p:spTree>
    <p:extLst>
      <p:ext uri="{BB962C8B-B14F-4D97-AF65-F5344CB8AC3E}">
        <p14:creationId xmlns:p14="http://schemas.microsoft.com/office/powerpoint/2010/main" xmlns="" val="2099880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dirty="0" smtClean="0"/>
              <a:t>Cliquez pour modifier le style du titre</a:t>
            </a:r>
            <a:endParaRPr lang="fr-CA" dirty="0" smtClean="0"/>
          </a:p>
        </p:txBody>
      </p:sp>
      <p:sp>
        <p:nvSpPr>
          <p:cNvPr id="1027" name="Espace réservé du texte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 name="Titre 1"/>
          <p:cNvSpPr>
            <a:spLocks noGrp="1"/>
          </p:cNvSpPr>
          <p:nvPr>
            <p:ph type="ctrTitle"/>
          </p:nvPr>
        </p:nvSpPr>
        <p:spPr>
          <a:xfrm>
            <a:off x="683568" y="1340768"/>
            <a:ext cx="7772400" cy="1470025"/>
          </a:xfrm>
        </p:spPr>
        <p:txBody>
          <a:bodyPr rtlCol="0">
            <a:normAutofit/>
          </a:bodyPr>
          <a:lstStyle/>
          <a:p>
            <a:pPr eaLnBrk="1" fontAlgn="auto" hangingPunct="1">
              <a:spcAft>
                <a:spcPts val="0"/>
              </a:spcAft>
              <a:defRPr/>
            </a:pPr>
            <a:r>
              <a:rPr lang="fr-CA" sz="4000" dirty="0" smtClean="0">
                <a:solidFill>
                  <a:srgbClr val="000099"/>
                </a:solidFill>
              </a:rPr>
              <a:t>Building your child’s literacy skills:</a:t>
            </a:r>
            <a:br>
              <a:rPr lang="fr-CA" sz="4000" dirty="0" smtClean="0">
                <a:solidFill>
                  <a:srgbClr val="000099"/>
                </a:solidFill>
              </a:rPr>
            </a:br>
            <a:r>
              <a:rPr lang="fr-CA" sz="4000" dirty="0" smtClean="0">
                <a:solidFill>
                  <a:srgbClr val="000099"/>
                </a:solidFill>
              </a:rPr>
              <a:t>Kindergarten to Year 2</a:t>
            </a:r>
          </a:p>
        </p:txBody>
      </p:sp>
      <p:sp>
        <p:nvSpPr>
          <p:cNvPr id="5" name="TextBox 4"/>
          <p:cNvSpPr txBox="1"/>
          <p:nvPr/>
        </p:nvSpPr>
        <p:spPr>
          <a:xfrm>
            <a:off x="8100392" y="6597352"/>
            <a:ext cx="1008112" cy="216024"/>
          </a:xfrm>
          <a:prstGeom prst="rect">
            <a:avLst/>
          </a:prstGeom>
          <a:solidFill>
            <a:schemeClr val="tx1">
              <a:lumMod val="85000"/>
              <a:lumOff val="15000"/>
            </a:schemeClr>
          </a:solidFill>
        </p:spPr>
        <p:txBody>
          <a:bodyPr wrap="square" rtlCol="0">
            <a:spAutoFit/>
          </a:bodyPr>
          <a:lstStyle/>
          <a:p>
            <a:endParaRPr lang="en-AU" sz="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6000" b="-6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1259632" y="274638"/>
            <a:ext cx="7427168" cy="1143000"/>
          </a:xfrm>
        </p:spPr>
        <p:txBody>
          <a:bodyPr rtlCol="0">
            <a:normAutofit/>
          </a:bodyPr>
          <a:lstStyle/>
          <a:p>
            <a:pPr algn="l" eaLnBrk="1" fontAlgn="auto" hangingPunct="1">
              <a:spcAft>
                <a:spcPts val="0"/>
              </a:spcAft>
              <a:defRPr/>
            </a:pPr>
            <a:r>
              <a:rPr lang="fr-CA" dirty="0" smtClean="0">
                <a:solidFill>
                  <a:srgbClr val="000099"/>
                </a:solidFill>
              </a:rPr>
              <a:t>Ideas for building literacy skills</a:t>
            </a:r>
          </a:p>
        </p:txBody>
      </p:sp>
      <p:sp>
        <p:nvSpPr>
          <p:cNvPr id="3" name="Espace réservé du contenu 2"/>
          <p:cNvSpPr>
            <a:spLocks noGrp="1"/>
          </p:cNvSpPr>
          <p:nvPr>
            <p:ph idx="1"/>
          </p:nvPr>
        </p:nvSpPr>
        <p:spPr>
          <a:xfrm>
            <a:off x="2339752" y="1196752"/>
            <a:ext cx="6552728" cy="5328592"/>
          </a:xfrm>
        </p:spPr>
        <p:txBody>
          <a:bodyPr rtlCol="0">
            <a:noAutofit/>
          </a:bodyPr>
          <a:lstStyle/>
          <a:p>
            <a:pPr eaLnBrk="1" fontAlgn="auto" hangingPunct="1">
              <a:spcAft>
                <a:spcPts val="0"/>
              </a:spcAft>
              <a:buNone/>
              <a:defRPr/>
            </a:pPr>
            <a:r>
              <a:rPr lang="fr-CA" sz="2400" dirty="0" smtClean="0">
                <a:solidFill>
                  <a:srgbClr val="000099"/>
                </a:solidFill>
              </a:rPr>
              <a:t>Your support at home can:</a:t>
            </a:r>
          </a:p>
          <a:p>
            <a:pPr marL="358775" indent="-358775">
              <a:spcAft>
                <a:spcPts val="1200"/>
              </a:spcAft>
              <a:buFont typeface="Arial" pitchFamily="34" charset="0"/>
              <a:buChar char="•"/>
              <a:defRPr/>
            </a:pPr>
            <a:r>
              <a:rPr lang="en-AU" sz="2400" dirty="0" smtClean="0">
                <a:solidFill>
                  <a:srgbClr val="000099"/>
                </a:solidFill>
              </a:rPr>
              <a:t>build confidence and develop the motivation to learn</a:t>
            </a:r>
          </a:p>
          <a:p>
            <a:pPr marL="358775" indent="-358775">
              <a:spcAft>
                <a:spcPts val="1200"/>
              </a:spcAft>
              <a:buFont typeface="Arial" pitchFamily="34" charset="0"/>
              <a:buChar char="•"/>
              <a:defRPr/>
            </a:pPr>
            <a:r>
              <a:rPr lang="en-AU" sz="2400" dirty="0" smtClean="0">
                <a:solidFill>
                  <a:srgbClr val="000099"/>
                </a:solidFill>
              </a:rPr>
              <a:t>improve your child’s reading and thinking strategies</a:t>
            </a:r>
          </a:p>
          <a:p>
            <a:pPr marL="358775" indent="-358775">
              <a:spcAft>
                <a:spcPts val="1200"/>
              </a:spcAft>
              <a:buFont typeface="Arial" pitchFamily="34" charset="0"/>
              <a:buChar char="•"/>
              <a:defRPr/>
            </a:pPr>
            <a:r>
              <a:rPr lang="en-AU" sz="2400" dirty="0" smtClean="0">
                <a:solidFill>
                  <a:srgbClr val="000099"/>
                </a:solidFill>
              </a:rPr>
              <a:t>help your child to learn new information and make meaning out of what they are taught in </a:t>
            </a:r>
            <a:r>
              <a:rPr lang="en-AU" sz="2400" dirty="0" smtClean="0">
                <a:solidFill>
                  <a:srgbClr val="000099"/>
                </a:solidFill>
              </a:rPr>
              <a:t>class</a:t>
            </a:r>
          </a:p>
          <a:p>
            <a:pPr marL="358775" indent="-358775">
              <a:spcAft>
                <a:spcPts val="1200"/>
              </a:spcAft>
              <a:buFont typeface="Arial" pitchFamily="34" charset="0"/>
              <a:buChar char="•"/>
              <a:defRPr/>
            </a:pPr>
            <a:r>
              <a:rPr lang="en-AU" sz="2400" dirty="0" smtClean="0">
                <a:solidFill>
                  <a:srgbClr val="000099"/>
                </a:solidFill>
              </a:rPr>
              <a:t>provide multiple perspectives to help your child rethink events and issues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ssolv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dissolv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dissolv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6000" b="-6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1259632" y="274638"/>
            <a:ext cx="7427168" cy="1143000"/>
          </a:xfrm>
        </p:spPr>
        <p:txBody>
          <a:bodyPr rtlCol="0">
            <a:normAutofit/>
          </a:bodyPr>
          <a:lstStyle/>
          <a:p>
            <a:pPr algn="l" eaLnBrk="1" fontAlgn="auto" hangingPunct="1">
              <a:spcAft>
                <a:spcPts val="0"/>
              </a:spcAft>
              <a:defRPr/>
            </a:pPr>
            <a:r>
              <a:rPr lang="fr-CA" dirty="0" smtClean="0">
                <a:solidFill>
                  <a:srgbClr val="000099"/>
                </a:solidFill>
              </a:rPr>
              <a:t>Ideas for building literacy skills</a:t>
            </a:r>
          </a:p>
        </p:txBody>
      </p:sp>
      <p:sp>
        <p:nvSpPr>
          <p:cNvPr id="3" name="Espace réservé du contenu 2"/>
          <p:cNvSpPr>
            <a:spLocks noGrp="1"/>
          </p:cNvSpPr>
          <p:nvPr>
            <p:ph idx="1"/>
          </p:nvPr>
        </p:nvSpPr>
        <p:spPr>
          <a:xfrm>
            <a:off x="2339752" y="1196752"/>
            <a:ext cx="6552728" cy="4536504"/>
          </a:xfrm>
        </p:spPr>
        <p:txBody>
          <a:bodyPr rtlCol="0">
            <a:noAutofit/>
          </a:bodyPr>
          <a:lstStyle/>
          <a:p>
            <a:pPr eaLnBrk="1" fontAlgn="auto" hangingPunct="1">
              <a:spcAft>
                <a:spcPts val="0"/>
              </a:spcAft>
              <a:buNone/>
              <a:defRPr/>
            </a:pPr>
            <a:r>
              <a:rPr lang="fr-CA" sz="2400" dirty="0" smtClean="0">
                <a:solidFill>
                  <a:srgbClr val="5D5DFF"/>
                </a:solidFill>
              </a:rPr>
              <a:t>Your support at home can:</a:t>
            </a:r>
          </a:p>
          <a:p>
            <a:pPr marL="358775" indent="-358775">
              <a:spcAft>
                <a:spcPts val="1200"/>
              </a:spcAft>
              <a:buFont typeface="Arial" pitchFamily="34" charset="0"/>
              <a:buChar char="•"/>
              <a:defRPr/>
            </a:pPr>
            <a:r>
              <a:rPr lang="en-AU" sz="2400" dirty="0" smtClean="0">
                <a:solidFill>
                  <a:srgbClr val="5D5DFF"/>
                </a:solidFill>
              </a:rPr>
              <a:t>build confidence and develop the motivation to learn</a:t>
            </a:r>
          </a:p>
          <a:p>
            <a:pPr marL="358775" indent="-358775">
              <a:spcAft>
                <a:spcPts val="1200"/>
              </a:spcAft>
              <a:buFont typeface="Arial" pitchFamily="34" charset="0"/>
              <a:buChar char="•"/>
              <a:defRPr/>
            </a:pPr>
            <a:r>
              <a:rPr lang="en-AU" sz="2400" dirty="0" smtClean="0">
                <a:solidFill>
                  <a:srgbClr val="5D5DFF"/>
                </a:solidFill>
              </a:rPr>
              <a:t>improve your child’s reading and thinking strategies</a:t>
            </a:r>
          </a:p>
          <a:p>
            <a:pPr marL="358775" indent="-358775">
              <a:spcAft>
                <a:spcPts val="1200"/>
              </a:spcAft>
              <a:buFont typeface="Arial" pitchFamily="34" charset="0"/>
              <a:buChar char="•"/>
              <a:defRPr/>
            </a:pPr>
            <a:r>
              <a:rPr lang="en-AU" sz="2400" dirty="0" smtClean="0">
                <a:solidFill>
                  <a:srgbClr val="5D5DFF"/>
                </a:solidFill>
              </a:rPr>
              <a:t>help your child to learn new information and make meaning out of what they are taught in class</a:t>
            </a:r>
          </a:p>
          <a:p>
            <a:pPr marL="358775" indent="-358775">
              <a:spcAft>
                <a:spcPts val="1200"/>
              </a:spcAft>
              <a:buFont typeface="Arial" pitchFamily="34" charset="0"/>
              <a:buChar char="•"/>
              <a:defRPr/>
            </a:pPr>
            <a:r>
              <a:rPr lang="en-AU" sz="2400" dirty="0" smtClean="0">
                <a:solidFill>
                  <a:srgbClr val="5D5DFF"/>
                </a:solidFill>
              </a:rPr>
              <a:t>provide multiple perspectives to help your child rethink events and </a:t>
            </a:r>
            <a:r>
              <a:rPr lang="en-AU" sz="2400" dirty="0" smtClean="0">
                <a:solidFill>
                  <a:srgbClr val="5D5DFF"/>
                </a:solidFill>
              </a:rPr>
              <a:t>issues</a:t>
            </a:r>
            <a:endParaRPr lang="en-AU" sz="2400" dirty="0" smtClean="0">
              <a:solidFill>
                <a:srgbClr val="5D5DFF"/>
              </a:solidFill>
            </a:endParaRPr>
          </a:p>
        </p:txBody>
      </p:sp>
      <p:sp>
        <p:nvSpPr>
          <p:cNvPr id="4" name="TextBox 3"/>
          <p:cNvSpPr txBox="1"/>
          <p:nvPr/>
        </p:nvSpPr>
        <p:spPr>
          <a:xfrm>
            <a:off x="2339752" y="5805264"/>
            <a:ext cx="6552728" cy="738664"/>
          </a:xfrm>
          <a:prstGeom prst="rect">
            <a:avLst/>
          </a:prstGeom>
          <a:noFill/>
        </p:spPr>
        <p:txBody>
          <a:bodyPr wrap="square" rtlCol="0">
            <a:spAutoFit/>
          </a:bodyPr>
          <a:lstStyle/>
          <a:p>
            <a:pPr>
              <a:buFont typeface="Arial" pitchFamily="34" charset="0"/>
              <a:buChar char="•"/>
            </a:pPr>
            <a:r>
              <a:rPr lang="en-AU" sz="2400" dirty="0" smtClean="0">
                <a:solidFill>
                  <a:srgbClr val="000099"/>
                </a:solidFill>
                <a:latin typeface="+mn-lt"/>
              </a:rPr>
              <a:t>    deepen </a:t>
            </a:r>
            <a:r>
              <a:rPr lang="en-AU" sz="2400" dirty="0" smtClean="0">
                <a:solidFill>
                  <a:srgbClr val="000099"/>
                </a:solidFill>
                <a:latin typeface="+mn-lt"/>
              </a:rPr>
              <a:t>your child’s knowledge and vocabulary.</a:t>
            </a:r>
            <a:endParaRPr lang="fr-CA" sz="2400" dirty="0" smtClean="0">
              <a:solidFill>
                <a:srgbClr val="000099"/>
              </a:solidFill>
              <a:latin typeface="+mn-lt"/>
            </a:endParaRPr>
          </a:p>
          <a:p>
            <a:endParaRPr lang="en-A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20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2000"/>
                                        <p:tgtEl>
                                          <p:spTgt spid="3">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20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blinds(horizontal)">
                                      <p:cBhvr>
                                        <p:cTn id="24"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6000" b="-6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1259632" y="274638"/>
            <a:ext cx="7427168" cy="1143000"/>
          </a:xfrm>
        </p:spPr>
        <p:txBody>
          <a:bodyPr rtlCol="0">
            <a:normAutofit/>
          </a:bodyPr>
          <a:lstStyle/>
          <a:p>
            <a:pPr algn="l" eaLnBrk="1" fontAlgn="auto" hangingPunct="1">
              <a:spcAft>
                <a:spcPts val="0"/>
              </a:spcAft>
              <a:defRPr/>
            </a:pPr>
            <a:r>
              <a:rPr lang="fr-CA" dirty="0" smtClean="0">
                <a:solidFill>
                  <a:srgbClr val="000099"/>
                </a:solidFill>
              </a:rPr>
              <a:t>What to read</a:t>
            </a:r>
          </a:p>
        </p:txBody>
      </p:sp>
      <p:sp>
        <p:nvSpPr>
          <p:cNvPr id="3" name="Espace réservé du contenu 2"/>
          <p:cNvSpPr>
            <a:spLocks noGrp="1"/>
          </p:cNvSpPr>
          <p:nvPr>
            <p:ph idx="1"/>
          </p:nvPr>
        </p:nvSpPr>
        <p:spPr>
          <a:xfrm>
            <a:off x="2357438" y="1600200"/>
            <a:ext cx="6329362" cy="3701007"/>
          </a:xfrm>
        </p:spPr>
        <p:txBody>
          <a:bodyPr rtlCol="0">
            <a:normAutofit/>
          </a:bodyPr>
          <a:lstStyle/>
          <a:p>
            <a:pPr>
              <a:buNone/>
              <a:defRPr/>
            </a:pPr>
            <a:r>
              <a:rPr lang="en-AU" sz="2600" dirty="0" smtClean="0">
                <a:solidFill>
                  <a:srgbClr val="000099"/>
                </a:solidFill>
              </a:rPr>
              <a:t>Explore a wide range of materials together with your child: </a:t>
            </a:r>
          </a:p>
          <a:p>
            <a:pPr>
              <a:buNone/>
              <a:defRPr/>
            </a:pPr>
            <a:endParaRPr lang="en-AU" sz="1600" dirty="0" smtClean="0">
              <a:solidFill>
                <a:srgbClr val="000099"/>
              </a:solidFill>
            </a:endParaRPr>
          </a:p>
          <a:p>
            <a:pPr marL="358775" indent="-358775">
              <a:buFont typeface="Arial" pitchFamily="34" charset="0"/>
              <a:buChar char="•"/>
              <a:defRPr/>
            </a:pPr>
            <a:r>
              <a:rPr lang="en-AU" sz="2600" dirty="0" smtClean="0">
                <a:solidFill>
                  <a:srgbClr val="000099"/>
                </a:solidFill>
              </a:rPr>
              <a:t>picture books or story books</a:t>
            </a:r>
          </a:p>
          <a:p>
            <a:pPr marL="358775" indent="-358775">
              <a:buFont typeface="Arial" pitchFamily="34" charset="0"/>
              <a:buChar char="•"/>
              <a:defRPr/>
            </a:pPr>
            <a:r>
              <a:rPr lang="en-AU" sz="2600" dirty="0" smtClean="0">
                <a:solidFill>
                  <a:srgbClr val="000099"/>
                </a:solidFill>
              </a:rPr>
              <a:t>biographies</a:t>
            </a:r>
          </a:p>
          <a:p>
            <a:pPr marL="358775" indent="-358775">
              <a:buFont typeface="Arial" pitchFamily="34" charset="0"/>
              <a:buChar char="•"/>
              <a:defRPr/>
            </a:pPr>
            <a:r>
              <a:rPr lang="en-AU" sz="2600" dirty="0" smtClean="0">
                <a:solidFill>
                  <a:srgbClr val="000099"/>
                </a:solidFill>
              </a:rPr>
              <a:t>websites</a:t>
            </a:r>
          </a:p>
          <a:p>
            <a:pPr marL="358775" indent="-358775">
              <a:buFont typeface="Arial" pitchFamily="34" charset="0"/>
              <a:buChar char="•"/>
              <a:defRPr/>
            </a:pPr>
            <a:r>
              <a:rPr lang="en-AU" sz="2600" dirty="0" smtClean="0">
                <a:solidFill>
                  <a:srgbClr val="000099"/>
                </a:solidFill>
              </a:rPr>
              <a:t>newspaper and magazine articles</a:t>
            </a:r>
          </a:p>
          <a:p>
            <a:pPr marL="358775" indent="-358775">
              <a:buFont typeface="Arial" pitchFamily="34" charset="0"/>
              <a:buChar char="•"/>
              <a:defRPr/>
            </a:pPr>
            <a:r>
              <a:rPr lang="en-AU" sz="2600" dirty="0" smtClean="0">
                <a:solidFill>
                  <a:srgbClr val="000099"/>
                </a:solidFill>
              </a:rPr>
              <a:t>informational picture books.</a:t>
            </a:r>
          </a:p>
          <a:p>
            <a:pPr marL="358775" indent="-358775">
              <a:buFont typeface="Arial" pitchFamily="34" charset="0"/>
              <a:buChar char="•"/>
              <a:defRPr/>
            </a:pPr>
            <a:endParaRPr lang="en-AU" sz="18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6000" b="-6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1259632" y="274638"/>
            <a:ext cx="7427168" cy="1143000"/>
          </a:xfrm>
        </p:spPr>
        <p:txBody>
          <a:bodyPr rtlCol="0">
            <a:normAutofit/>
          </a:bodyPr>
          <a:lstStyle/>
          <a:p>
            <a:pPr algn="l" eaLnBrk="1" fontAlgn="auto" hangingPunct="1">
              <a:spcAft>
                <a:spcPts val="0"/>
              </a:spcAft>
              <a:defRPr/>
            </a:pPr>
            <a:r>
              <a:rPr lang="fr-CA" dirty="0" smtClean="0">
                <a:solidFill>
                  <a:srgbClr val="000099"/>
                </a:solidFill>
              </a:rPr>
              <a:t>Writing</a:t>
            </a:r>
          </a:p>
        </p:txBody>
      </p:sp>
      <p:sp>
        <p:nvSpPr>
          <p:cNvPr id="5" name="Content Placeholder 3"/>
          <p:cNvSpPr>
            <a:spLocks noGrp="1"/>
          </p:cNvSpPr>
          <p:nvPr>
            <p:ph idx="1"/>
          </p:nvPr>
        </p:nvSpPr>
        <p:spPr>
          <a:xfrm>
            <a:off x="2051720" y="1600200"/>
            <a:ext cx="6635080" cy="2332856"/>
          </a:xfrm>
        </p:spPr>
        <p:txBody>
          <a:bodyPr/>
          <a:lstStyle/>
          <a:p>
            <a:pPr>
              <a:buNone/>
            </a:pPr>
            <a:endParaRPr lang="en-AU" sz="2400" dirty="0" smtClean="0"/>
          </a:p>
          <a:p>
            <a:pPr>
              <a:buNone/>
            </a:pPr>
            <a:r>
              <a:rPr lang="en-AU" sz="2400" dirty="0" smtClean="0">
                <a:solidFill>
                  <a:srgbClr val="000099"/>
                </a:solidFill>
              </a:rPr>
              <a:t>     </a:t>
            </a:r>
            <a:r>
              <a:rPr lang="en-AU" sz="2400" i="1" dirty="0" smtClean="0">
                <a:solidFill>
                  <a:srgbClr val="000099"/>
                </a:solidFill>
              </a:rPr>
              <a:t>Writing can be used as a tool to enhance a reader’s learning about texts. </a:t>
            </a:r>
          </a:p>
          <a:p>
            <a:pPr>
              <a:buNone/>
            </a:pPr>
            <a:endParaRPr lang="en-AU" sz="2400" dirty="0" smtClean="0">
              <a:solidFill>
                <a:srgbClr val="000099"/>
              </a:solidFill>
            </a:endParaRPr>
          </a:p>
          <a:p>
            <a:pPr>
              <a:buNone/>
            </a:pPr>
            <a:r>
              <a:rPr lang="en-AU" sz="1600" dirty="0" smtClean="0">
                <a:solidFill>
                  <a:srgbClr val="000099"/>
                </a:solidFill>
              </a:rPr>
              <a:t>      </a:t>
            </a:r>
            <a:r>
              <a:rPr lang="en-AU" sz="1600" dirty="0" smtClean="0">
                <a:solidFill>
                  <a:srgbClr val="000099"/>
                </a:solidFill>
              </a:rPr>
              <a:t>			            [Quotation </a:t>
            </a:r>
            <a:r>
              <a:rPr lang="en-AU" sz="1600" dirty="0" smtClean="0">
                <a:solidFill>
                  <a:srgbClr val="000099"/>
                </a:solidFill>
              </a:rPr>
              <a:t>from Winch, G. et al. (2008) </a:t>
            </a:r>
            <a:r>
              <a:rPr lang="en-AU" sz="1600" i="1" dirty="0" smtClean="0">
                <a:solidFill>
                  <a:srgbClr val="000099"/>
                </a:solidFill>
              </a:rPr>
              <a:t>Literacy</a:t>
            </a:r>
            <a:r>
              <a:rPr lang="en-AU" sz="1600" dirty="0" smtClean="0">
                <a:solidFill>
                  <a:srgbClr val="000099"/>
                </a:solidFill>
              </a:rPr>
              <a:t>, </a:t>
            </a:r>
            <a:r>
              <a:rPr lang="en-AU" sz="1600" dirty="0" smtClean="0">
                <a:solidFill>
                  <a:srgbClr val="000099"/>
                </a:solidFill>
              </a:rPr>
              <a:t/>
            </a:r>
            <a:br>
              <a:rPr lang="en-AU" sz="1600" dirty="0" smtClean="0">
                <a:solidFill>
                  <a:srgbClr val="000099"/>
                </a:solidFill>
              </a:rPr>
            </a:br>
            <a:r>
              <a:rPr lang="en-AU" sz="1600" dirty="0" smtClean="0">
                <a:solidFill>
                  <a:srgbClr val="000099"/>
                </a:solidFill>
              </a:rPr>
              <a:t>		</a:t>
            </a:r>
            <a:r>
              <a:rPr lang="en-AU" sz="1600" smtClean="0">
                <a:solidFill>
                  <a:srgbClr val="000099"/>
                </a:solidFill>
              </a:rPr>
              <a:t>              </a:t>
            </a:r>
            <a:r>
              <a:rPr lang="en-AU" sz="1600" dirty="0" smtClean="0">
                <a:solidFill>
                  <a:srgbClr val="000099"/>
                </a:solidFill>
              </a:rPr>
              <a:t>3rd </a:t>
            </a:r>
            <a:r>
              <a:rPr lang="en-AU" sz="1600" dirty="0" smtClean="0">
                <a:solidFill>
                  <a:srgbClr val="000099"/>
                </a:solidFill>
              </a:rPr>
              <a:t>edition, Oxford Press, p.198]</a:t>
            </a:r>
            <a:endParaRPr lang="en-AU" sz="1600" b="1" dirty="0" smtClean="0">
              <a:solidFill>
                <a:srgbClr val="000099"/>
              </a:solidFill>
            </a:endParaRPr>
          </a:p>
          <a:p>
            <a:pPr>
              <a:buNone/>
            </a:pPr>
            <a:endParaRPr lang="en-AU" sz="2400" dirty="0" smtClean="0"/>
          </a:p>
          <a:p>
            <a:pPr>
              <a:buNone/>
            </a:pPr>
            <a:endParaRPr lang="en-AU" sz="2400"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6000" b="-6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1259632" y="274638"/>
            <a:ext cx="7427168" cy="1143000"/>
          </a:xfrm>
        </p:spPr>
        <p:txBody>
          <a:bodyPr rtlCol="0">
            <a:normAutofit/>
          </a:bodyPr>
          <a:lstStyle/>
          <a:p>
            <a:pPr algn="l" eaLnBrk="1" fontAlgn="auto" hangingPunct="1">
              <a:spcAft>
                <a:spcPts val="0"/>
              </a:spcAft>
              <a:defRPr/>
            </a:pPr>
            <a:r>
              <a:rPr lang="fr-CA" dirty="0" smtClean="0">
                <a:solidFill>
                  <a:srgbClr val="000099"/>
                </a:solidFill>
              </a:rPr>
              <a:t>Ideas for building literacy skills</a:t>
            </a:r>
          </a:p>
        </p:txBody>
      </p:sp>
      <p:pic>
        <p:nvPicPr>
          <p:cNvPr id="1026" name="Picture 2"/>
          <p:cNvPicPr>
            <a:picLocks noGrp="1" noChangeAspect="1" noChangeArrowheads="1"/>
          </p:cNvPicPr>
          <p:nvPr>
            <p:ph idx="1"/>
          </p:nvPr>
        </p:nvPicPr>
        <p:blipFill>
          <a:blip r:embed="rId4" cstate="print"/>
          <a:srcRect l="14510" t="17181" r="14953" b="6367"/>
          <a:stretch>
            <a:fillRect/>
          </a:stretch>
        </p:blipFill>
        <p:spPr bwMode="auto">
          <a:xfrm>
            <a:off x="3131840" y="1772816"/>
            <a:ext cx="4464496" cy="3024336"/>
          </a:xfrm>
          <a:prstGeom prst="rect">
            <a:avLst/>
          </a:prstGeom>
          <a:noFill/>
          <a:ln w="9525">
            <a:noFill/>
            <a:miter lim="800000"/>
            <a:headEnd/>
            <a:tailEnd/>
          </a:ln>
        </p:spPr>
      </p:pic>
      <p:sp>
        <p:nvSpPr>
          <p:cNvPr id="5" name="TextBox 4"/>
          <p:cNvSpPr txBox="1"/>
          <p:nvPr/>
        </p:nvSpPr>
        <p:spPr>
          <a:xfrm>
            <a:off x="3131840" y="5013176"/>
            <a:ext cx="4824536" cy="369332"/>
          </a:xfrm>
          <a:prstGeom prst="rect">
            <a:avLst/>
          </a:prstGeom>
          <a:noFill/>
        </p:spPr>
        <p:txBody>
          <a:bodyPr wrap="square" rtlCol="0">
            <a:spAutoFit/>
          </a:bodyPr>
          <a:lstStyle/>
          <a:p>
            <a:r>
              <a:rPr lang="en-AU" b="1" dirty="0" smtClean="0"/>
              <a:t>http://www.nlnw.nsw.edu.au/kids.htm</a:t>
            </a:r>
            <a:endParaRPr lang="en-A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dissolv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dissolv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6000" b="-6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1259632" y="274638"/>
            <a:ext cx="7427168" cy="1143000"/>
          </a:xfrm>
        </p:spPr>
        <p:txBody>
          <a:bodyPr rtlCol="0">
            <a:normAutofit/>
          </a:bodyPr>
          <a:lstStyle/>
          <a:p>
            <a:pPr eaLnBrk="1" fontAlgn="auto" hangingPunct="1">
              <a:spcAft>
                <a:spcPts val="0"/>
              </a:spcAft>
              <a:defRPr/>
            </a:pPr>
            <a:r>
              <a:rPr lang="fr-CA" dirty="0" smtClean="0">
                <a:solidFill>
                  <a:srgbClr val="000099"/>
                </a:solidFill>
              </a:rPr>
              <a:t>Ideas for building literacy skills</a:t>
            </a:r>
          </a:p>
        </p:txBody>
      </p:sp>
      <p:sp>
        <p:nvSpPr>
          <p:cNvPr id="5" name="TextBox 4"/>
          <p:cNvSpPr txBox="1"/>
          <p:nvPr/>
        </p:nvSpPr>
        <p:spPr>
          <a:xfrm>
            <a:off x="3131840" y="5157192"/>
            <a:ext cx="4824536" cy="369332"/>
          </a:xfrm>
          <a:prstGeom prst="rect">
            <a:avLst/>
          </a:prstGeom>
          <a:noFill/>
        </p:spPr>
        <p:txBody>
          <a:bodyPr wrap="square" rtlCol="0">
            <a:spAutoFit/>
          </a:bodyPr>
          <a:lstStyle/>
          <a:p>
            <a:r>
              <a:rPr lang="en-AU" b="1" dirty="0" smtClean="0"/>
              <a:t>http://www.nlnw.nsw.edu.au/parentb.htm</a:t>
            </a:r>
            <a:endParaRPr lang="en-AU" dirty="0"/>
          </a:p>
        </p:txBody>
      </p:sp>
      <p:pic>
        <p:nvPicPr>
          <p:cNvPr id="2051" name="Picture 3"/>
          <p:cNvPicPr>
            <a:picLocks noGrp="1" noChangeAspect="1" noChangeArrowheads="1"/>
          </p:cNvPicPr>
          <p:nvPr>
            <p:ph idx="1"/>
          </p:nvPr>
        </p:nvPicPr>
        <p:blipFill>
          <a:blip r:embed="rId4" cstate="print"/>
          <a:srcRect l="15197" t="16542" r="15197" b="7090"/>
          <a:stretch>
            <a:fillRect/>
          </a:stretch>
        </p:blipFill>
        <p:spPr bwMode="auto">
          <a:xfrm>
            <a:off x="2771800" y="1556792"/>
            <a:ext cx="5040560" cy="3456384"/>
          </a:xfrm>
          <a:prstGeom prst="rect">
            <a:avLst/>
          </a:prstGeom>
          <a:noFill/>
          <a:ln w="9525">
            <a:solidFill>
              <a:srgbClr val="00B050"/>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ssolve">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t="-6000" b="-6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2627784" y="188640"/>
            <a:ext cx="5868144" cy="857250"/>
          </a:xfrm>
        </p:spPr>
        <p:txBody>
          <a:bodyPr rtlCol="0">
            <a:normAutofit fontScale="90000"/>
          </a:bodyPr>
          <a:lstStyle/>
          <a:p>
            <a:pPr eaLnBrk="1" fontAlgn="auto" hangingPunct="1">
              <a:spcAft>
                <a:spcPts val="0"/>
              </a:spcAft>
              <a:defRPr/>
            </a:pPr>
            <a:r>
              <a:rPr lang="fr-CA" dirty="0" smtClean="0">
                <a:solidFill>
                  <a:srgbClr val="000099"/>
                </a:solidFill>
              </a:rPr>
              <a:t>Building literacy confidence</a:t>
            </a:r>
          </a:p>
        </p:txBody>
      </p:sp>
      <p:pic>
        <p:nvPicPr>
          <p:cNvPr id="1027" name="Picture 3" descr="\\0445nsrictsf001\staffdata\Curriculum K12\Literacy\Literacy2010\Projects\NLNW 2010\Photos\Year3 NSDS5.jpg"/>
          <p:cNvPicPr>
            <a:picLocks noChangeAspect="1" noChangeArrowheads="1"/>
          </p:cNvPicPr>
          <p:nvPr/>
        </p:nvPicPr>
        <p:blipFill>
          <a:blip r:embed="rId4" cstate="print"/>
          <a:srcRect l="20190" b="45869"/>
          <a:stretch>
            <a:fillRect/>
          </a:stretch>
        </p:blipFill>
        <p:spPr bwMode="auto">
          <a:xfrm>
            <a:off x="4139952" y="1052736"/>
            <a:ext cx="4819625" cy="3774182"/>
          </a:xfrm>
          <a:prstGeom prst="rect">
            <a:avLst/>
          </a:prstGeom>
          <a:noFill/>
        </p:spPr>
      </p:pic>
      <p:pic>
        <p:nvPicPr>
          <p:cNvPr id="1028" name="Picture 4" descr="\\0445nsrictsf001\staffdata\Curriculum K12\Literacy\Literacy2010\Projects\NLNW 2010\Photos\Year3 NSDS7.jpg"/>
          <p:cNvPicPr>
            <a:picLocks noChangeAspect="1" noChangeArrowheads="1"/>
          </p:cNvPicPr>
          <p:nvPr/>
        </p:nvPicPr>
        <p:blipFill>
          <a:blip r:embed="rId5" cstate="print"/>
          <a:srcRect l="25588" t="2359" r="25588" b="40597"/>
          <a:stretch>
            <a:fillRect/>
          </a:stretch>
        </p:blipFill>
        <p:spPr bwMode="auto">
          <a:xfrm>
            <a:off x="251520" y="1890612"/>
            <a:ext cx="3384376" cy="4967388"/>
          </a:xfrm>
          <a:prstGeom prst="rect">
            <a:avLst/>
          </a:prstGeom>
          <a:noFill/>
        </p:spPr>
      </p:pic>
      <p:pic>
        <p:nvPicPr>
          <p:cNvPr id="1026" name="Picture 2" descr="\\0445nsrictsf001\staffdata\Curriculum K12\Literacy\Literacy2010\Projects\NLNW 2010\Photos\Year3 NSDS2.jpg"/>
          <p:cNvPicPr>
            <a:picLocks noGrp="1" noChangeAspect="1" noChangeArrowheads="1"/>
          </p:cNvPicPr>
          <p:nvPr>
            <p:ph idx="1"/>
          </p:nvPr>
        </p:nvPicPr>
        <p:blipFill>
          <a:blip r:embed="rId6" cstate="print"/>
          <a:srcRect/>
          <a:stretch>
            <a:fillRect/>
          </a:stretch>
        </p:blipFill>
        <p:spPr bwMode="auto">
          <a:xfrm>
            <a:off x="4932040" y="3490167"/>
            <a:ext cx="4028273" cy="3367833"/>
          </a:xfrm>
          <a:prstGeom prst="rect">
            <a:avLst/>
          </a:prstGeom>
          <a:noFill/>
        </p:spPr>
      </p:pic>
      <p:pic>
        <p:nvPicPr>
          <p:cNvPr id="1029" name="Picture 5"/>
          <p:cNvPicPr>
            <a:picLocks noChangeAspect="1" noChangeArrowheads="1"/>
          </p:cNvPicPr>
          <p:nvPr/>
        </p:nvPicPr>
        <p:blipFill>
          <a:blip r:embed="rId7" cstate="print"/>
          <a:srcRect l="30967" t="34672" r="48249" b="45834"/>
          <a:stretch>
            <a:fillRect/>
          </a:stretch>
        </p:blipFill>
        <p:spPr bwMode="auto">
          <a:xfrm>
            <a:off x="179511" y="908720"/>
            <a:ext cx="6264697" cy="367240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dissolve">
                                      <p:cBhvr>
                                        <p:cTn id="7" dur="500"/>
                                        <p:tgtEl>
                                          <p:spTgt spid="1028"/>
                                        </p:tgtEl>
                                      </p:cBhvr>
                                    </p:animEffect>
                                  </p:childTnLst>
                                </p:cTn>
                              </p:par>
                            </p:childTnLst>
                          </p:cTn>
                        </p:par>
                        <p:par>
                          <p:cTn id="8" fill="hold">
                            <p:stCondLst>
                              <p:cond delay="500"/>
                            </p:stCondLst>
                            <p:childTnLst>
                              <p:par>
                                <p:cTn id="9" presetID="9" presetClass="entr" presetSubtype="0" fill="hold" nodeType="afterEffect">
                                  <p:stCondLst>
                                    <p:cond delay="1500"/>
                                  </p:stCondLst>
                                  <p:childTnLst>
                                    <p:set>
                                      <p:cBhvr>
                                        <p:cTn id="10" dur="1" fill="hold">
                                          <p:stCondLst>
                                            <p:cond delay="0"/>
                                          </p:stCondLst>
                                        </p:cTn>
                                        <p:tgtEl>
                                          <p:spTgt spid="1027"/>
                                        </p:tgtEl>
                                        <p:attrNameLst>
                                          <p:attrName>style.visibility</p:attrName>
                                        </p:attrNameLst>
                                      </p:cBhvr>
                                      <p:to>
                                        <p:strVal val="visible"/>
                                      </p:to>
                                    </p:set>
                                    <p:animEffect transition="in" filter="dissolve">
                                      <p:cBhvr>
                                        <p:cTn id="11" dur="500"/>
                                        <p:tgtEl>
                                          <p:spTgt spid="1027"/>
                                        </p:tgtEl>
                                      </p:cBhvr>
                                    </p:animEffect>
                                  </p:childTnLst>
                                </p:cTn>
                              </p:par>
                            </p:childTnLst>
                          </p:cTn>
                        </p:par>
                        <p:par>
                          <p:cTn id="12" fill="hold">
                            <p:stCondLst>
                              <p:cond delay="2500"/>
                            </p:stCondLst>
                            <p:childTnLst>
                              <p:par>
                                <p:cTn id="13" presetID="9" presetClass="entr" presetSubtype="0" fill="hold" nodeType="afterEffect">
                                  <p:stCondLst>
                                    <p:cond delay="2000"/>
                                  </p:stCondLst>
                                  <p:childTnLst>
                                    <p:set>
                                      <p:cBhvr>
                                        <p:cTn id="14" dur="1" fill="hold">
                                          <p:stCondLst>
                                            <p:cond delay="0"/>
                                          </p:stCondLst>
                                        </p:cTn>
                                        <p:tgtEl>
                                          <p:spTgt spid="1026"/>
                                        </p:tgtEl>
                                        <p:attrNameLst>
                                          <p:attrName>style.visibility</p:attrName>
                                        </p:attrNameLst>
                                      </p:cBhvr>
                                      <p:to>
                                        <p:strVal val="visible"/>
                                      </p:to>
                                    </p:set>
                                    <p:animEffect transition="in" filter="dissolve">
                                      <p:cBhvr>
                                        <p:cTn id="15" dur="500"/>
                                        <p:tgtEl>
                                          <p:spTgt spid="1026"/>
                                        </p:tgtEl>
                                      </p:cBhvr>
                                    </p:animEffect>
                                  </p:childTnLst>
                                </p:cTn>
                              </p:par>
                            </p:childTnLst>
                          </p:cTn>
                        </p:par>
                        <p:par>
                          <p:cTn id="16" fill="hold">
                            <p:stCondLst>
                              <p:cond delay="5000"/>
                            </p:stCondLst>
                            <p:childTnLst>
                              <p:par>
                                <p:cTn id="17" presetID="9" presetClass="entr" presetSubtype="0" fill="hold" nodeType="afterEffect">
                                  <p:stCondLst>
                                    <p:cond delay="2000"/>
                                  </p:stCondLst>
                                  <p:childTnLst>
                                    <p:set>
                                      <p:cBhvr>
                                        <p:cTn id="18" dur="1" fill="hold">
                                          <p:stCondLst>
                                            <p:cond delay="0"/>
                                          </p:stCondLst>
                                        </p:cTn>
                                        <p:tgtEl>
                                          <p:spTgt spid="1029"/>
                                        </p:tgtEl>
                                        <p:attrNameLst>
                                          <p:attrName>style.visibility</p:attrName>
                                        </p:attrNameLst>
                                      </p:cBhvr>
                                      <p:to>
                                        <p:strVal val="visible"/>
                                      </p:to>
                                    </p:set>
                                    <p:animEffect transition="in" filter="dissolve">
                                      <p:cBhvr>
                                        <p:cTn id="19" dur="5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8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80</Template>
  <TotalTime>455</TotalTime>
  <Words>1450</Words>
  <Application>Microsoft Office PowerPoint</Application>
  <PresentationFormat>On-screen Show (4:3)</PresentationFormat>
  <Paragraphs>100</Paragraphs>
  <Slides>8</Slides>
  <Notes>8</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80</vt:lpstr>
      <vt:lpstr>Building your child’s literacy skills: Kindergarten to Year 2</vt:lpstr>
      <vt:lpstr>Ideas for building literacy skills</vt:lpstr>
      <vt:lpstr>Ideas for building literacy skills</vt:lpstr>
      <vt:lpstr>What to read</vt:lpstr>
      <vt:lpstr>Writing</vt:lpstr>
      <vt:lpstr>Ideas for building literacy skills</vt:lpstr>
      <vt:lpstr>Ideas for building literacy skills</vt:lpstr>
      <vt:lpstr>Building literacy confidence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NAME</dc:title>
  <dc:creator>win7</dc:creator>
  <cp:lastModifiedBy>bernard pryor</cp:lastModifiedBy>
  <cp:revision>69</cp:revision>
  <dcterms:created xsi:type="dcterms:W3CDTF">2012-03-14T00:33:11Z</dcterms:created>
  <dcterms:modified xsi:type="dcterms:W3CDTF">2012-07-25T04:11:04Z</dcterms:modified>
</cp:coreProperties>
</file>